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AF476-47A4-4A07-A581-1C2C4DDC757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A59D4-233A-42EB-B56E-4A4004F08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452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A59D4-233A-42EB-B56E-4A4004F08D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72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04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73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66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82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433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98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3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84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70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11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6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D657A-FCA3-49C3-8010-CF478D7C536E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6F2AE-3D4B-453E-B3BE-5AEB1CC2F5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3304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648"/>
            <a:ext cx="9144000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9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Alcohol Withdrawa</a:t>
            </a:r>
            <a:r>
              <a:rPr lang="en-GB" sz="3600" dirty="0" smtClean="0">
                <a:solidFill>
                  <a:schemeClr val="tx1"/>
                </a:solidFill>
              </a:rPr>
              <a:t>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GB" dirty="0"/>
              <a:t>A. Cessation of (or reduction in) alcohol use that has been heavy and </a:t>
            </a:r>
            <a:r>
              <a:rPr lang="en-GB" dirty="0" smtClean="0"/>
              <a:t>prolonged</a:t>
            </a:r>
            <a:endParaRPr lang="en-GB" dirty="0"/>
          </a:p>
          <a:p>
            <a:pPr>
              <a:buFont typeface="Wingdings" pitchFamily="2" charset="2"/>
              <a:buChar char="v"/>
            </a:pPr>
            <a:r>
              <a:rPr lang="en-GB" dirty="0"/>
              <a:t>B. Two (or more) of the following, developing within several hours to a few days after the</a:t>
            </a:r>
          </a:p>
          <a:p>
            <a:pPr marL="811213" indent="-280988"/>
            <a:r>
              <a:rPr lang="en-GB" dirty="0"/>
              <a:t>cessation </a:t>
            </a:r>
            <a:r>
              <a:rPr lang="en-GB" dirty="0" smtClean="0"/>
              <a:t>or reduction of alcohol use:</a:t>
            </a:r>
            <a:endParaRPr lang="en-GB" dirty="0"/>
          </a:p>
          <a:p>
            <a:pPr marL="811213" indent="-280988"/>
            <a:r>
              <a:rPr lang="en-GB" dirty="0"/>
              <a:t>1. Autonomic hyperactivity </a:t>
            </a:r>
            <a:endParaRPr lang="en-GB" dirty="0" smtClean="0"/>
          </a:p>
          <a:p>
            <a:pPr marL="811213" indent="-280988"/>
            <a:r>
              <a:rPr lang="en-GB" dirty="0" smtClean="0"/>
              <a:t>2</a:t>
            </a:r>
            <a:r>
              <a:rPr lang="en-GB" dirty="0"/>
              <a:t>. Increased hand </a:t>
            </a:r>
            <a:r>
              <a:rPr lang="en-GB" dirty="0" smtClean="0"/>
              <a:t>tremor</a:t>
            </a:r>
            <a:endParaRPr lang="en-GB" dirty="0"/>
          </a:p>
          <a:p>
            <a:pPr marL="811213" indent="-280988"/>
            <a:r>
              <a:rPr lang="en-GB" dirty="0"/>
              <a:t>3. </a:t>
            </a:r>
            <a:r>
              <a:rPr lang="en-GB" dirty="0" smtClean="0"/>
              <a:t>Insomnia</a:t>
            </a:r>
            <a:endParaRPr lang="en-GB" dirty="0"/>
          </a:p>
          <a:p>
            <a:pPr marL="811213" indent="-280988"/>
            <a:r>
              <a:rPr lang="en-GB" dirty="0"/>
              <a:t>4. Nausea or </a:t>
            </a:r>
            <a:r>
              <a:rPr lang="en-GB" dirty="0" smtClean="0"/>
              <a:t>vomiting</a:t>
            </a:r>
            <a:endParaRPr lang="en-GB" dirty="0"/>
          </a:p>
          <a:p>
            <a:pPr marL="811213" indent="-280988"/>
            <a:r>
              <a:rPr lang="en-GB" dirty="0"/>
              <a:t>5. Transient visual, tactile, or auditory hallucinations or </a:t>
            </a:r>
            <a:r>
              <a:rPr lang="en-GB" dirty="0" smtClean="0"/>
              <a:t>illusions</a:t>
            </a:r>
            <a:endParaRPr lang="en-GB" dirty="0"/>
          </a:p>
          <a:p>
            <a:pPr marL="811213" indent="-280988"/>
            <a:r>
              <a:rPr lang="en-GB" dirty="0"/>
              <a:t>6. Psychomotor </a:t>
            </a:r>
            <a:r>
              <a:rPr lang="en-GB" dirty="0" smtClean="0"/>
              <a:t>agitation</a:t>
            </a:r>
            <a:endParaRPr lang="en-GB" dirty="0"/>
          </a:p>
          <a:p>
            <a:pPr marL="811213" indent="-280988"/>
            <a:r>
              <a:rPr lang="en-GB" dirty="0"/>
              <a:t>7. </a:t>
            </a:r>
            <a:r>
              <a:rPr lang="en-GB" dirty="0" smtClean="0"/>
              <a:t>Anxiety</a:t>
            </a:r>
            <a:endParaRPr lang="en-GB" dirty="0"/>
          </a:p>
          <a:p>
            <a:pPr marL="811213" indent="-280988"/>
            <a:r>
              <a:rPr lang="en-GB" dirty="0"/>
              <a:t>8. Generalized tonic-</a:t>
            </a:r>
            <a:r>
              <a:rPr lang="en-GB" dirty="0" err="1"/>
              <a:t>clonic</a:t>
            </a:r>
            <a:r>
              <a:rPr lang="en-GB" dirty="0"/>
              <a:t> </a:t>
            </a:r>
            <a:r>
              <a:rPr lang="en-GB" dirty="0" smtClean="0"/>
              <a:t>seizures</a:t>
            </a:r>
            <a:endParaRPr lang="en-GB" dirty="0"/>
          </a:p>
          <a:p>
            <a:pPr>
              <a:buFont typeface="Wingdings" pitchFamily="2" charset="2"/>
              <a:buChar char="v"/>
            </a:pPr>
            <a:r>
              <a:rPr lang="en-GB" dirty="0"/>
              <a:t>C. The signs or symptoms in Criterion B cause clinically significant distress or </a:t>
            </a:r>
            <a:r>
              <a:rPr lang="en-GB" dirty="0" smtClean="0"/>
              <a:t>impairment in </a:t>
            </a:r>
            <a:r>
              <a:rPr lang="en-GB" dirty="0"/>
              <a:t>social, occupational, or other important areas of </a:t>
            </a:r>
            <a:r>
              <a:rPr lang="en-GB" dirty="0" smtClean="0"/>
              <a:t>functioning</a:t>
            </a:r>
            <a:endParaRPr lang="en-GB" dirty="0"/>
          </a:p>
          <a:p>
            <a:pPr>
              <a:buFont typeface="Wingdings" pitchFamily="2" charset="2"/>
              <a:buChar char="v"/>
            </a:pPr>
            <a:r>
              <a:rPr lang="en-GB" dirty="0"/>
              <a:t>D. The signs or symptoms are not attributable to another medical </a:t>
            </a:r>
            <a:r>
              <a:rPr lang="en-GB" dirty="0" smtClean="0"/>
              <a:t>condition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5774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2-</a:t>
            </a:r>
            <a:r>
              <a:rPr lang="en-GB" b="1" dirty="0" smtClean="0">
                <a:solidFill>
                  <a:schemeClr val="tx1"/>
                </a:solidFill>
              </a:rPr>
              <a:t>Caffeine-Related Disorders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838" y="1700808"/>
            <a:ext cx="6858000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42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Caffeine Intoxication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5312" y="1711349"/>
            <a:ext cx="649106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GB" sz="2000" dirty="0" smtClean="0"/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Caffeine intoxication Known as </a:t>
            </a:r>
            <a:r>
              <a:rPr lang="en-GB" sz="2000" dirty="0" err="1" smtClean="0"/>
              <a:t>Caffeinism</a:t>
            </a:r>
            <a:endParaRPr lang="en-GB" sz="2000" dirty="0" smtClean="0"/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Caffeine intoxication Is a medical and mental health condition that encompasses a variety of unpleasant mental and physical symptoms that are associated with consumption of excessive amounts of caffeine.  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err="1" smtClean="0"/>
              <a:t>Caffeinism</a:t>
            </a:r>
            <a:r>
              <a:rPr lang="en-GB" sz="2000" dirty="0" smtClean="0"/>
              <a:t> can cau0se clinically significant distress in social and occupational areas of functioning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include Nausea, vomiting, rapid breathing and shock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94851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Caffeine Intoxication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2453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600" dirty="0"/>
              <a:t>A. Recent consumption of caffeine </a:t>
            </a:r>
            <a:endParaRPr lang="en-GB" sz="1600" dirty="0" smtClean="0"/>
          </a:p>
          <a:p>
            <a:pPr>
              <a:buFont typeface="Wingdings" pitchFamily="2" charset="2"/>
              <a:buChar char="v"/>
            </a:pPr>
            <a:r>
              <a:rPr lang="en-GB" sz="1600" dirty="0" smtClean="0"/>
              <a:t>B</a:t>
            </a:r>
            <a:r>
              <a:rPr lang="en-GB" sz="1600" dirty="0"/>
              <a:t>. Five (or more) of the following signs or symptoms developing during, or shortly after,</a:t>
            </a:r>
          </a:p>
          <a:p>
            <a:pPr marL="0" indent="0">
              <a:buNone/>
            </a:pPr>
            <a:r>
              <a:rPr lang="en-GB" sz="1600" dirty="0" smtClean="0"/>
              <a:t>          caffeine </a:t>
            </a:r>
            <a:r>
              <a:rPr lang="en-GB" sz="1600" dirty="0"/>
              <a:t>use</a:t>
            </a:r>
            <a:r>
              <a:rPr lang="en-GB" sz="1600" dirty="0" smtClean="0"/>
              <a:t>:</a:t>
            </a:r>
            <a:endParaRPr lang="en-GB" sz="1600" dirty="0"/>
          </a:p>
          <a:p>
            <a:pPr marL="633413" indent="-279400"/>
            <a:r>
              <a:rPr lang="en-GB" sz="1600" dirty="0"/>
              <a:t>1. Restlessness.</a:t>
            </a:r>
          </a:p>
          <a:p>
            <a:pPr marL="633413" indent="-279400"/>
            <a:r>
              <a:rPr lang="en-GB" sz="1600" dirty="0"/>
              <a:t>2. Nervousness.</a:t>
            </a:r>
          </a:p>
          <a:p>
            <a:pPr marL="633413" indent="-279400"/>
            <a:r>
              <a:rPr lang="en-GB" sz="1600" dirty="0"/>
              <a:t>3. Excitement.</a:t>
            </a:r>
          </a:p>
          <a:p>
            <a:pPr marL="633413" indent="-279400"/>
            <a:r>
              <a:rPr lang="en-GB" sz="1600" dirty="0"/>
              <a:t>4. Insomnia.</a:t>
            </a:r>
          </a:p>
          <a:p>
            <a:pPr marL="633413" indent="-279400"/>
            <a:r>
              <a:rPr lang="en-GB" sz="1600" dirty="0"/>
              <a:t>5. Flushed face.</a:t>
            </a:r>
          </a:p>
          <a:p>
            <a:pPr marL="633413" indent="-279400"/>
            <a:r>
              <a:rPr lang="en-GB" sz="1600" dirty="0"/>
              <a:t>6. Diuresis.</a:t>
            </a:r>
          </a:p>
          <a:p>
            <a:pPr marL="633413" indent="-279400"/>
            <a:r>
              <a:rPr lang="en-GB" sz="1600" dirty="0"/>
              <a:t>7. Gastrointestinal disturbance.</a:t>
            </a:r>
          </a:p>
          <a:p>
            <a:pPr marL="633413" indent="-279400"/>
            <a:r>
              <a:rPr lang="en-GB" sz="1600" dirty="0"/>
              <a:t>8. Muscle twitching.</a:t>
            </a:r>
          </a:p>
          <a:p>
            <a:pPr marL="633413" indent="-279400"/>
            <a:r>
              <a:rPr lang="en-GB" sz="1600" dirty="0"/>
              <a:t>9. Rambling flow of thought and speech.</a:t>
            </a:r>
          </a:p>
          <a:p>
            <a:pPr marL="633413" indent="-279400"/>
            <a:r>
              <a:rPr lang="en-GB" sz="1600" dirty="0" smtClean="0"/>
              <a:t>10. </a:t>
            </a:r>
            <a:r>
              <a:rPr lang="en-GB" sz="1600" dirty="0"/>
              <a:t>Psychomotor agitation.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/>
              <a:t>C. The signs or symptoms in Criterion B cause clinically significant distress or impairment</a:t>
            </a:r>
          </a:p>
          <a:p>
            <a:pPr marL="0" indent="0">
              <a:buNone/>
            </a:pPr>
            <a:r>
              <a:rPr lang="en-GB" sz="1600" dirty="0" smtClean="0"/>
              <a:t>             in </a:t>
            </a:r>
            <a:r>
              <a:rPr lang="en-GB" sz="1600" dirty="0"/>
              <a:t>social, occupational, or other important areas of functioning.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/>
              <a:t>D. The signs or symptoms are not attributable to another medical </a:t>
            </a:r>
            <a:r>
              <a:rPr lang="en-GB" sz="1600" dirty="0" smtClean="0"/>
              <a:t>condition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50130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Caffeine Withdrawal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1256" y="1639341"/>
            <a:ext cx="6779096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Caffeine Withdrawal can occur in anyone who regularly consumes Caffeine and then abruptly discontinues its use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include:</a:t>
            </a:r>
          </a:p>
          <a:p>
            <a:pPr marL="633413" indent="-279400"/>
            <a:r>
              <a:rPr lang="en-GB" sz="2000" dirty="0" smtClean="0"/>
              <a:t>Headache </a:t>
            </a:r>
          </a:p>
          <a:p>
            <a:pPr marL="633413" indent="-279400"/>
            <a:r>
              <a:rPr lang="en-GB" sz="2000" dirty="0" smtClean="0"/>
              <a:t>Fatigue</a:t>
            </a:r>
          </a:p>
          <a:p>
            <a:pPr marL="633413" indent="-279400"/>
            <a:r>
              <a:rPr lang="en-GB" sz="2000" dirty="0" smtClean="0"/>
              <a:t>Low energy</a:t>
            </a:r>
          </a:p>
          <a:p>
            <a:pPr marL="633413" indent="-279400"/>
            <a:r>
              <a:rPr lang="en-GB" sz="2000" dirty="0" smtClean="0"/>
              <a:t>Irritability</a:t>
            </a:r>
          </a:p>
          <a:p>
            <a:pPr marL="633413" indent="-279400"/>
            <a:r>
              <a:rPr lang="en-GB" sz="2000" dirty="0" smtClean="0"/>
              <a:t>Anxiety</a:t>
            </a:r>
          </a:p>
          <a:p>
            <a:pPr marL="633413" indent="-279400"/>
            <a:r>
              <a:rPr lang="en-GB" sz="2000" dirty="0" smtClean="0"/>
              <a:t>Poor concentration</a:t>
            </a:r>
          </a:p>
          <a:p>
            <a:pPr marL="633413" indent="-279400"/>
            <a:r>
              <a:rPr lang="en-GB" sz="2000" dirty="0" smtClean="0"/>
              <a:t>Depressed mood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72623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Caffeine Withdrawal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/>
              <a:t>A. Prolonged daily use of caffeine.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/>
              <a:t>B. Abrupt cessation of or reduction in caffeine use, followed within 24 hours by three (</a:t>
            </a:r>
            <a:r>
              <a:rPr lang="en-GB" sz="2000" dirty="0" smtClean="0"/>
              <a:t>or more</a:t>
            </a:r>
            <a:r>
              <a:rPr lang="en-GB" sz="2000" dirty="0"/>
              <a:t>) of the following signs or symptoms: </a:t>
            </a:r>
          </a:p>
          <a:p>
            <a:pPr marL="722313" indent="-279400"/>
            <a:r>
              <a:rPr lang="en-GB" sz="2000" dirty="0"/>
              <a:t>1. Headache.</a:t>
            </a:r>
          </a:p>
          <a:p>
            <a:pPr marL="722313" indent="-279400"/>
            <a:r>
              <a:rPr lang="en-GB" sz="2000" dirty="0"/>
              <a:t>2. Marked </a:t>
            </a:r>
            <a:r>
              <a:rPr lang="en-GB" sz="2000" dirty="0" smtClean="0"/>
              <a:t>fatigue</a:t>
            </a:r>
            <a:endParaRPr lang="en-GB" sz="2000" dirty="0"/>
          </a:p>
          <a:p>
            <a:pPr marL="722313" indent="-279400"/>
            <a:r>
              <a:rPr lang="en-GB" sz="2000" dirty="0"/>
              <a:t>3. </a:t>
            </a:r>
            <a:r>
              <a:rPr lang="en-GB" sz="2000" dirty="0" smtClean="0"/>
              <a:t>Dysphoric </a:t>
            </a:r>
            <a:r>
              <a:rPr lang="en-GB" sz="2000" dirty="0"/>
              <a:t>mood, depressed mood, or irritability.</a:t>
            </a:r>
          </a:p>
          <a:p>
            <a:pPr marL="722313" indent="-279400"/>
            <a:r>
              <a:rPr lang="en-GB" sz="2000" dirty="0"/>
              <a:t>4. Difficulty concentrating.</a:t>
            </a:r>
          </a:p>
          <a:p>
            <a:pPr marL="722313" indent="-279400"/>
            <a:r>
              <a:rPr lang="en-GB" sz="2000" dirty="0"/>
              <a:t>5. Flu-like symptoms </a:t>
            </a:r>
            <a:endParaRPr lang="en-GB" sz="2000" dirty="0" smtClean="0"/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C. The signs or symptoms in Criterion B cause clinically significant distress or impairment</a:t>
            </a:r>
            <a:endParaRPr lang="en-GB" sz="2000" dirty="0"/>
          </a:p>
          <a:p>
            <a:pPr>
              <a:buFont typeface="Wingdings" pitchFamily="2" charset="2"/>
              <a:buChar char="v"/>
            </a:pPr>
            <a:r>
              <a:rPr lang="en-GB" sz="2000" dirty="0"/>
              <a:t>D. The signs or symptoms are not associated with the physiological effects of </a:t>
            </a:r>
            <a:r>
              <a:rPr lang="en-GB" sz="2000" dirty="0" smtClean="0"/>
              <a:t>another medical condition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21701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3-Cannabis-Related Disorders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2829"/>
            <a:ext cx="68580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533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marL="88900" indent="-88900"/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b="1" dirty="0" smtClean="0">
                <a:solidFill>
                  <a:schemeClr val="tx1"/>
                </a:solidFill>
              </a:rPr>
              <a:t>Cannabis Use Disorder</a:t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83357"/>
            <a:ext cx="59150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Known as Cannabis Addiction or Marijuana Addiction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Cannabis use has symptoms that affect behaviour, physical, cognitive and psychosocial aspects of person’s life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include:</a:t>
            </a:r>
          </a:p>
          <a:p>
            <a:pPr marL="811213" indent="-280988"/>
            <a:r>
              <a:rPr lang="en-GB" sz="2000" dirty="0" smtClean="0"/>
              <a:t>Agitation</a:t>
            </a:r>
          </a:p>
          <a:p>
            <a:pPr marL="811213" indent="-280988"/>
            <a:r>
              <a:rPr lang="en-GB" sz="2000" dirty="0"/>
              <a:t>B</a:t>
            </a:r>
            <a:r>
              <a:rPr lang="en-GB" sz="2000" dirty="0" smtClean="0"/>
              <a:t>loodshot eyes</a:t>
            </a:r>
          </a:p>
          <a:p>
            <a:pPr marL="811213" indent="-280988"/>
            <a:r>
              <a:rPr lang="en-GB" sz="2000" dirty="0"/>
              <a:t>C</a:t>
            </a:r>
            <a:r>
              <a:rPr lang="en-GB" sz="2000" dirty="0" smtClean="0"/>
              <a:t>hallenges in problem solving</a:t>
            </a:r>
          </a:p>
          <a:p>
            <a:pPr marL="811213" indent="-280988"/>
            <a:r>
              <a:rPr lang="en-GB" sz="2000" dirty="0"/>
              <a:t>P</a:t>
            </a:r>
            <a:r>
              <a:rPr lang="en-GB" sz="2000" dirty="0" smtClean="0"/>
              <a:t>aranoia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57971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tx1"/>
                </a:solidFill>
              </a:rPr>
              <a:t/>
            </a:r>
            <a:br>
              <a:rPr lang="en-GB" sz="3600" dirty="0" smtClean="0">
                <a:solidFill>
                  <a:schemeClr val="tx1"/>
                </a:solidFill>
              </a:rPr>
            </a:br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Cannabis Use Disorder</a:t>
            </a:r>
            <a:br>
              <a:rPr lang="en-GB" sz="3600" b="1" dirty="0" smtClean="0">
                <a:solidFill>
                  <a:schemeClr val="tx1"/>
                </a:solidFill>
              </a:rPr>
            </a:b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600" dirty="0"/>
              <a:t>A. A problematic pattern of cannabis use leading to clinically significant impairment or dis-</a:t>
            </a:r>
          </a:p>
          <a:p>
            <a:pPr marL="0" indent="0">
              <a:buNone/>
            </a:pPr>
            <a:r>
              <a:rPr lang="en-GB" sz="1600" dirty="0" smtClean="0"/>
              <a:t>              tress</a:t>
            </a:r>
            <a:r>
              <a:rPr lang="en-GB" sz="1600" dirty="0"/>
              <a:t>, as manifested by at least two of the following, occurring within a 12-month period:</a:t>
            </a:r>
          </a:p>
          <a:p>
            <a:pPr marL="900113" indent="-266700"/>
            <a:r>
              <a:rPr lang="en-GB" sz="1600" dirty="0"/>
              <a:t>1. Cannabis is often taken in larger amounts or over a longer </a:t>
            </a:r>
            <a:r>
              <a:rPr lang="en-GB" sz="1600" dirty="0" smtClean="0"/>
              <a:t>period</a:t>
            </a:r>
            <a:endParaRPr lang="en-GB" sz="1600" dirty="0"/>
          </a:p>
          <a:p>
            <a:pPr marL="900113" indent="-266700"/>
            <a:r>
              <a:rPr lang="en-GB" sz="1600" dirty="0"/>
              <a:t>2. There is a persistent desire </a:t>
            </a:r>
            <a:r>
              <a:rPr lang="en-GB" sz="1600" dirty="0" smtClean="0"/>
              <a:t>control </a:t>
            </a:r>
            <a:r>
              <a:rPr lang="en-GB" sz="1600" dirty="0"/>
              <a:t>cannabis use.</a:t>
            </a:r>
          </a:p>
          <a:p>
            <a:pPr marL="900113" indent="-266700"/>
            <a:r>
              <a:rPr lang="en-GB" sz="1600" dirty="0"/>
              <a:t>3. A great deal of time is spent </a:t>
            </a:r>
            <a:r>
              <a:rPr lang="en-GB" sz="1600" dirty="0" smtClean="0"/>
              <a:t>to </a:t>
            </a:r>
            <a:r>
              <a:rPr lang="en-GB" sz="1600" dirty="0"/>
              <a:t>obtain cannabis, use </a:t>
            </a:r>
            <a:r>
              <a:rPr lang="en-GB" sz="1600" dirty="0" smtClean="0"/>
              <a:t>cannabis</a:t>
            </a:r>
            <a:endParaRPr lang="en-GB" sz="1600" dirty="0"/>
          </a:p>
          <a:p>
            <a:pPr marL="900113" indent="-266700"/>
            <a:r>
              <a:rPr lang="en-GB" sz="1600" dirty="0"/>
              <a:t>4. Craving, or a strong desire or urge to use cannabis.</a:t>
            </a:r>
          </a:p>
          <a:p>
            <a:pPr marL="900113" indent="-266700"/>
            <a:r>
              <a:rPr lang="en-GB" sz="1600" dirty="0"/>
              <a:t>5. Recurrent cannabis use resulting in a failure </a:t>
            </a:r>
            <a:r>
              <a:rPr lang="en-GB" sz="1600" dirty="0" smtClean="0"/>
              <a:t>in work</a:t>
            </a:r>
            <a:endParaRPr lang="en-GB" sz="1600" dirty="0"/>
          </a:p>
          <a:p>
            <a:pPr marL="900113" indent="-266700"/>
            <a:r>
              <a:rPr lang="en-GB" sz="1600" dirty="0"/>
              <a:t>6</a:t>
            </a:r>
            <a:r>
              <a:rPr lang="en-GB" sz="1600" dirty="0" smtClean="0"/>
              <a:t>. </a:t>
            </a:r>
            <a:r>
              <a:rPr lang="en-GB" sz="1600" dirty="0"/>
              <a:t>Recurrent cannabis use in situations in which it is physically </a:t>
            </a:r>
            <a:r>
              <a:rPr lang="en-GB" sz="1600" dirty="0" smtClean="0"/>
              <a:t>dangerous</a:t>
            </a:r>
            <a:endParaRPr lang="en-GB" sz="1600" dirty="0"/>
          </a:p>
          <a:p>
            <a:pPr marL="900113" indent="-266700"/>
            <a:r>
              <a:rPr lang="en-GB" sz="1600" dirty="0"/>
              <a:t>7</a:t>
            </a:r>
            <a:r>
              <a:rPr lang="en-GB" sz="1600" dirty="0" smtClean="0"/>
              <a:t>. </a:t>
            </a:r>
            <a:r>
              <a:rPr lang="en-GB" sz="1600" dirty="0"/>
              <a:t>Tolerance, as defined by either of the following:</a:t>
            </a:r>
          </a:p>
          <a:p>
            <a:pPr marL="1096962" indent="-285750">
              <a:buFont typeface="Courier New" pitchFamily="49" charset="0"/>
              <a:buChar char="o"/>
            </a:pPr>
            <a:r>
              <a:rPr lang="en-GB" sz="1600" dirty="0"/>
              <a:t>a. A need for markedly increased amounts of cannabis to achieve intoxication </a:t>
            </a:r>
            <a:endParaRPr lang="en-GB" sz="1600" dirty="0" smtClean="0"/>
          </a:p>
          <a:p>
            <a:pPr marL="1096962" indent="-285750">
              <a:buFont typeface="Courier New" pitchFamily="49" charset="0"/>
              <a:buChar char="o"/>
            </a:pPr>
            <a:r>
              <a:rPr lang="en-GB" sz="1600" dirty="0" smtClean="0"/>
              <a:t>b</a:t>
            </a:r>
            <a:r>
              <a:rPr lang="en-GB" sz="1600" dirty="0"/>
              <a:t>. Markedly diminished effect with continued use of the same amount of cannabis.</a:t>
            </a:r>
          </a:p>
          <a:p>
            <a:pPr marL="900113" indent="-266700"/>
            <a:r>
              <a:rPr lang="en-GB" sz="1600" dirty="0"/>
              <a:t>9</a:t>
            </a:r>
            <a:r>
              <a:rPr lang="en-GB" sz="1600" dirty="0" smtClean="0"/>
              <a:t>. </a:t>
            </a:r>
            <a:r>
              <a:rPr lang="en-GB" sz="1600" dirty="0"/>
              <a:t>Withdrawal, as manifested by either of the following: </a:t>
            </a:r>
          </a:p>
          <a:p>
            <a:pPr marL="1096962" indent="-285750">
              <a:buFont typeface="Courier New" pitchFamily="49" charset="0"/>
              <a:buChar char="o"/>
            </a:pPr>
            <a:r>
              <a:rPr lang="en-GB" sz="1600" dirty="0"/>
              <a:t>a. The characteristic withdrawal syndrome for cannabis </a:t>
            </a:r>
          </a:p>
          <a:p>
            <a:pPr marL="1096962" indent="-285750">
              <a:buFont typeface="Courier New" pitchFamily="49" charset="0"/>
              <a:buChar char="o"/>
            </a:pPr>
            <a:r>
              <a:rPr lang="en-GB" sz="1600" dirty="0" smtClean="0"/>
              <a:t>b</a:t>
            </a:r>
            <a:r>
              <a:rPr lang="en-GB" sz="1600" dirty="0"/>
              <a:t>. Cannabis </a:t>
            </a:r>
            <a:r>
              <a:rPr lang="en-GB" sz="1600" dirty="0" smtClean="0"/>
              <a:t>is </a:t>
            </a:r>
            <a:r>
              <a:rPr lang="en-GB" sz="1600" dirty="0"/>
              <a:t>taken to relieve or avoid </a:t>
            </a:r>
            <a:r>
              <a:rPr lang="en-GB" sz="1600" dirty="0" smtClean="0"/>
              <a:t>withdrawal symptoms</a:t>
            </a:r>
            <a:r>
              <a:rPr lang="en-GB" sz="1600" dirty="0"/>
              <a:t>.</a:t>
            </a:r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40651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84584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Cannabis Intoxication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2431429"/>
            <a:ext cx="511256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Use of Cannabis resulting various Psychological and Physiological effects on human body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Acute effects include:</a:t>
            </a:r>
          </a:p>
          <a:p>
            <a:pPr marL="1079500" indent="-268288"/>
            <a:r>
              <a:rPr lang="en-GB" sz="2000" dirty="0" smtClean="0"/>
              <a:t>Euphoria</a:t>
            </a:r>
          </a:p>
          <a:p>
            <a:pPr marL="1079500" indent="-268288"/>
            <a:r>
              <a:rPr lang="en-GB" sz="2000" dirty="0" smtClean="0"/>
              <a:t>Anxiety</a:t>
            </a:r>
          </a:p>
        </p:txBody>
      </p:sp>
    </p:spTree>
    <p:extLst>
      <p:ext uri="{BB962C8B-B14F-4D97-AF65-F5344CB8AC3E}">
        <p14:creationId xmlns:p14="http://schemas.microsoft.com/office/powerpoint/2010/main" val="395802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 smtClean="0"/>
          </a:p>
          <a:p>
            <a:pPr marL="0" indent="0" algn="ctr"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SUBSTANCE-RELATED DISORDERS</a:t>
            </a:r>
          </a:p>
          <a:p>
            <a:pPr marL="0" indent="0" algn="ctr">
              <a:buNone/>
            </a:pPr>
            <a:r>
              <a:rPr lang="en-GB" b="1" dirty="0" smtClean="0">
                <a:latin typeface="Agency FB" pitchFamily="34" charset="0"/>
                <a:cs typeface="Times New Roman" pitchFamily="18" charset="0"/>
              </a:rPr>
              <a:t>OR</a:t>
            </a:r>
            <a:endParaRPr lang="en-GB" b="1" dirty="0">
              <a:latin typeface="Agency FB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GB" b="1" dirty="0" smtClean="0"/>
              <a:t>SUBSTANCE USE DISORDERS</a:t>
            </a:r>
          </a:p>
          <a:p>
            <a:pPr marL="0" indent="0" algn="ctr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37276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Cannabis Intoxication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92088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/>
              <a:t>A. Recent use of cannabis.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/>
              <a:t>B. Clinically significant problematic </a:t>
            </a:r>
            <a:r>
              <a:rPr lang="en-GB" sz="2000" dirty="0" smtClean="0"/>
              <a:t>behavioural </a:t>
            </a:r>
            <a:r>
              <a:rPr lang="en-GB" sz="2000" dirty="0"/>
              <a:t>or psychological changes </a:t>
            </a:r>
            <a:endParaRPr lang="en-GB" sz="2000" dirty="0" smtClean="0"/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C</a:t>
            </a:r>
            <a:r>
              <a:rPr lang="en-GB" sz="2000" dirty="0"/>
              <a:t>. Two (or more) of the following signs or symptoms developing within 2 hours of </a:t>
            </a:r>
            <a:r>
              <a:rPr lang="en-GB" sz="2000" dirty="0" smtClean="0"/>
              <a:t>cannabis </a:t>
            </a:r>
            <a:r>
              <a:rPr lang="en-GB" sz="2000" dirty="0"/>
              <a:t>use:</a:t>
            </a:r>
          </a:p>
          <a:p>
            <a:r>
              <a:rPr lang="en-GB" sz="2000" dirty="0"/>
              <a:t>1. </a:t>
            </a:r>
            <a:r>
              <a:rPr lang="en-GB" sz="2000" dirty="0" err="1"/>
              <a:t>Conjunctival</a:t>
            </a:r>
            <a:r>
              <a:rPr lang="en-GB" sz="2000" dirty="0"/>
              <a:t> </a:t>
            </a:r>
            <a:r>
              <a:rPr lang="en-GB" sz="2000" dirty="0" smtClean="0"/>
              <a:t>injection</a:t>
            </a:r>
            <a:endParaRPr lang="en-GB" sz="2000" dirty="0"/>
          </a:p>
          <a:p>
            <a:r>
              <a:rPr lang="en-GB" sz="2000" dirty="0"/>
              <a:t>2. Increased </a:t>
            </a:r>
            <a:r>
              <a:rPr lang="en-GB" sz="2000" dirty="0" smtClean="0"/>
              <a:t>appetite</a:t>
            </a:r>
            <a:endParaRPr lang="en-GB" sz="2000" dirty="0"/>
          </a:p>
          <a:p>
            <a:r>
              <a:rPr lang="en-GB" sz="2000" dirty="0"/>
              <a:t>3. Dry </a:t>
            </a:r>
            <a:r>
              <a:rPr lang="en-GB" sz="2000" dirty="0" smtClean="0"/>
              <a:t>mouth</a:t>
            </a:r>
            <a:endParaRPr lang="en-GB" sz="2000" dirty="0"/>
          </a:p>
          <a:p>
            <a:r>
              <a:rPr lang="en-GB" sz="2000" dirty="0"/>
              <a:t>4. </a:t>
            </a:r>
            <a:r>
              <a:rPr lang="en-GB" sz="2000" dirty="0" smtClean="0"/>
              <a:t>Tachycardia</a:t>
            </a:r>
            <a:endParaRPr lang="en-GB" sz="2000" dirty="0"/>
          </a:p>
          <a:p>
            <a:pPr>
              <a:buFont typeface="Wingdings" pitchFamily="2" charset="2"/>
              <a:buChar char="v"/>
            </a:pPr>
            <a:r>
              <a:rPr lang="en-GB" sz="2000" dirty="0"/>
              <a:t>D. The signs or symptoms are not attributable to another medical condition and are not </a:t>
            </a:r>
            <a:r>
              <a:rPr lang="en-GB" sz="2000" dirty="0" smtClean="0"/>
              <a:t>better explained </a:t>
            </a:r>
            <a:r>
              <a:rPr lang="en-GB" sz="2000" dirty="0"/>
              <a:t>by another mental disorder, including intoxication with another substance.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10348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Cannabis Withdrawal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7280" y="1639341"/>
            <a:ext cx="4978896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of Cannabis withdrawal include:</a:t>
            </a:r>
          </a:p>
          <a:p>
            <a:pPr marL="722313" indent="-279400"/>
            <a:r>
              <a:rPr lang="en-GB" sz="2000" dirty="0" smtClean="0"/>
              <a:t>Diminished appetite</a:t>
            </a:r>
          </a:p>
          <a:p>
            <a:pPr marL="722313" indent="-279400"/>
            <a:r>
              <a:rPr lang="en-GB" sz="2000" dirty="0" smtClean="0"/>
              <a:t>Mood changes</a:t>
            </a:r>
          </a:p>
          <a:p>
            <a:pPr marL="722313" indent="-279400"/>
            <a:r>
              <a:rPr lang="en-GB" sz="2000" dirty="0" smtClean="0"/>
              <a:t>Irritability</a:t>
            </a:r>
          </a:p>
          <a:p>
            <a:pPr marL="722313" indent="-279400"/>
            <a:r>
              <a:rPr lang="en-GB" sz="2000" dirty="0" smtClean="0"/>
              <a:t>Sleep difficulty</a:t>
            </a:r>
          </a:p>
          <a:p>
            <a:pPr marL="722313" indent="-279400"/>
            <a:r>
              <a:rPr lang="en-GB" sz="2000" dirty="0" smtClean="0"/>
              <a:t>Insomnia</a:t>
            </a:r>
          </a:p>
          <a:p>
            <a:pPr marL="722313" indent="-279400"/>
            <a:r>
              <a:rPr lang="en-GB" sz="2000" dirty="0" smtClean="0"/>
              <a:t>Headaches</a:t>
            </a:r>
          </a:p>
          <a:p>
            <a:pPr marL="722313" indent="-279400"/>
            <a:r>
              <a:rPr lang="en-GB" sz="2000" dirty="0" smtClean="0"/>
              <a:t>Loss of focus</a:t>
            </a:r>
          </a:p>
          <a:p>
            <a:pPr marL="722313" indent="-279400"/>
            <a:r>
              <a:rPr lang="en-GB" sz="2000" dirty="0" smtClean="0"/>
              <a:t>Cravings for cannabis</a:t>
            </a:r>
          </a:p>
          <a:p>
            <a:pPr marL="722313" indent="-279400"/>
            <a:r>
              <a:rPr lang="en-GB" sz="2000" dirty="0" smtClean="0"/>
              <a:t>Sweating</a:t>
            </a:r>
          </a:p>
          <a:p>
            <a:pPr marL="722313" indent="-279400"/>
            <a:r>
              <a:rPr lang="en-GB" sz="2000" dirty="0" smtClean="0"/>
              <a:t>Chills</a:t>
            </a:r>
          </a:p>
          <a:p>
            <a:pPr marL="722313" indent="-279400"/>
            <a:r>
              <a:rPr lang="en-GB" sz="2000" dirty="0" smtClean="0"/>
              <a:t>Stomach problems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26170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Cannabis Withdrawal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800" dirty="0" smtClean="0"/>
              <a:t>A</a:t>
            </a:r>
            <a:r>
              <a:rPr lang="en-GB" sz="1800" dirty="0"/>
              <a:t>. Cessation of cannabis use that has been heavy and prolonged </a:t>
            </a:r>
            <a:endParaRPr lang="en-GB" sz="1800" dirty="0" smtClean="0"/>
          </a:p>
          <a:p>
            <a:pPr>
              <a:buFont typeface="Wingdings" pitchFamily="2" charset="2"/>
              <a:buChar char="v"/>
            </a:pPr>
            <a:r>
              <a:rPr lang="en-GB" sz="1800" dirty="0" smtClean="0"/>
              <a:t>B</a:t>
            </a:r>
            <a:r>
              <a:rPr lang="en-GB" sz="1800" dirty="0"/>
              <a:t>. Three (or more) of the following signs and symptoms develop within approximately 1 </a:t>
            </a:r>
            <a:r>
              <a:rPr lang="en-GB" sz="1800" dirty="0" smtClean="0"/>
              <a:t>week after </a:t>
            </a:r>
            <a:r>
              <a:rPr lang="en-GB" sz="1800" dirty="0"/>
              <a:t>Criterion A:</a:t>
            </a:r>
          </a:p>
          <a:p>
            <a:pPr marL="903288" indent="-269875"/>
            <a:r>
              <a:rPr lang="en-GB" sz="1800" dirty="0"/>
              <a:t>1. Irritability, anger, or </a:t>
            </a:r>
            <a:r>
              <a:rPr lang="en-GB" sz="1800" dirty="0" smtClean="0"/>
              <a:t>aggression</a:t>
            </a:r>
            <a:endParaRPr lang="en-GB" sz="1800" dirty="0"/>
          </a:p>
          <a:p>
            <a:pPr marL="903288" indent="-269875"/>
            <a:r>
              <a:rPr lang="en-GB" sz="1800" dirty="0"/>
              <a:t>2. Nervousness or </a:t>
            </a:r>
            <a:r>
              <a:rPr lang="en-GB" sz="1800" dirty="0" smtClean="0"/>
              <a:t>anxiety</a:t>
            </a:r>
            <a:endParaRPr lang="en-GB" sz="1800" dirty="0"/>
          </a:p>
          <a:p>
            <a:pPr marL="903288" indent="-269875"/>
            <a:r>
              <a:rPr lang="en-GB" sz="1800" dirty="0"/>
              <a:t>3. Sleep </a:t>
            </a:r>
            <a:r>
              <a:rPr lang="en-GB" sz="1800" dirty="0" smtClean="0"/>
              <a:t>difficulty</a:t>
            </a:r>
            <a:endParaRPr lang="en-GB" sz="1800" dirty="0"/>
          </a:p>
          <a:p>
            <a:pPr marL="903288" indent="-269875"/>
            <a:r>
              <a:rPr lang="en-GB" sz="1800" dirty="0"/>
              <a:t>4. Decreased appetite or weight </a:t>
            </a:r>
            <a:r>
              <a:rPr lang="en-GB" sz="1800" dirty="0" smtClean="0"/>
              <a:t>loss</a:t>
            </a:r>
            <a:endParaRPr lang="en-GB" sz="1800" dirty="0"/>
          </a:p>
          <a:p>
            <a:pPr marL="903288" indent="-269875"/>
            <a:r>
              <a:rPr lang="en-GB" sz="1800" dirty="0"/>
              <a:t>5. </a:t>
            </a:r>
            <a:r>
              <a:rPr lang="en-GB" sz="1800" dirty="0" smtClean="0"/>
              <a:t>Restlessness</a:t>
            </a:r>
            <a:endParaRPr lang="en-GB" sz="1800" dirty="0"/>
          </a:p>
          <a:p>
            <a:pPr marL="903288" indent="-269875"/>
            <a:r>
              <a:rPr lang="en-GB" sz="1800" dirty="0"/>
              <a:t>6. Depressed </a:t>
            </a:r>
            <a:r>
              <a:rPr lang="en-GB" sz="1800" dirty="0" smtClean="0"/>
              <a:t>mood</a:t>
            </a:r>
            <a:endParaRPr lang="en-GB" sz="1800" dirty="0"/>
          </a:p>
          <a:p>
            <a:pPr marL="903288" indent="-269875"/>
            <a:r>
              <a:rPr lang="en-GB" sz="1800" dirty="0"/>
              <a:t>7. At least one of the following physical symptoms causing significant discomfort: </a:t>
            </a:r>
            <a:r>
              <a:rPr lang="en-GB" sz="1800" dirty="0" smtClean="0"/>
              <a:t>abdominal </a:t>
            </a:r>
            <a:r>
              <a:rPr lang="en-GB" sz="1800" dirty="0"/>
              <a:t>pain, shakiness/tremors, sweating, fever, chills, or headache.</a:t>
            </a:r>
          </a:p>
          <a:p>
            <a:pPr>
              <a:buFont typeface="Wingdings" pitchFamily="2" charset="2"/>
              <a:buChar char="v"/>
            </a:pPr>
            <a:r>
              <a:rPr lang="en-GB" sz="1800" dirty="0"/>
              <a:t>C. The signs or symptoms in Criterion B cause clinically significant distress or impairment</a:t>
            </a:r>
          </a:p>
          <a:p>
            <a:pPr>
              <a:buFont typeface="Wingdings" pitchFamily="2" charset="2"/>
              <a:buChar char="v"/>
            </a:pPr>
            <a:r>
              <a:rPr lang="en-GB" sz="1800" dirty="0" smtClean="0"/>
              <a:t>D</a:t>
            </a:r>
            <a:r>
              <a:rPr lang="en-GB" sz="1800" dirty="0"/>
              <a:t>. The signs or symptoms are not attributable to another medical </a:t>
            </a:r>
            <a:r>
              <a:rPr lang="en-GB" sz="1800" dirty="0" smtClean="0"/>
              <a:t>condition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05476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4-Opioid-Related Disorders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93304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790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/>
              <a:t>Opioid Use </a:t>
            </a:r>
            <a:r>
              <a:rPr lang="en-GB" sz="4000" b="1" dirty="0" smtClean="0"/>
              <a:t>Disorder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7240" y="1639341"/>
            <a:ext cx="6923112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Chronic use of opioids that cause clinically significant distress or impairment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Overpowering desire to use Opioids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Increased opioid tolerance and withdrawal syndrome when discontinued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Effects of opioid use include:</a:t>
            </a:r>
          </a:p>
          <a:p>
            <a:pPr marL="814388"/>
            <a:r>
              <a:rPr lang="en-GB" sz="2000" dirty="0" smtClean="0"/>
              <a:t>Brain abnormalities</a:t>
            </a:r>
          </a:p>
          <a:p>
            <a:pPr marL="814388"/>
            <a:r>
              <a:rPr lang="en-GB" sz="2000" dirty="0" smtClean="0"/>
              <a:t>Heart problems</a:t>
            </a:r>
          </a:p>
          <a:p>
            <a:pPr marL="814388"/>
            <a:r>
              <a:rPr lang="en-GB" sz="2000" dirty="0" smtClean="0"/>
              <a:t>Intestine Problems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include:</a:t>
            </a:r>
          </a:p>
          <a:p>
            <a:pPr marL="814388"/>
            <a:r>
              <a:rPr lang="en-GB" sz="2000" dirty="0" smtClean="0"/>
              <a:t>Euphoria</a:t>
            </a:r>
          </a:p>
          <a:p>
            <a:pPr marL="814388"/>
            <a:r>
              <a:rPr lang="en-GB" sz="2000" dirty="0" smtClean="0"/>
              <a:t>Drowsiness</a:t>
            </a:r>
          </a:p>
          <a:p>
            <a:pPr marL="814388"/>
            <a:r>
              <a:rPr lang="en-GB" sz="2000" dirty="0" smtClean="0"/>
              <a:t>Confusion</a:t>
            </a:r>
          </a:p>
          <a:p>
            <a:pPr marL="814388"/>
            <a:r>
              <a:rPr lang="en-GB" sz="2000" dirty="0" smtClean="0"/>
              <a:t>Depression</a:t>
            </a:r>
          </a:p>
          <a:p>
            <a:pPr marL="0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87084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Diagnostic Criteria for </a:t>
            </a:r>
            <a:r>
              <a:rPr lang="en-GB" sz="3600" b="1" dirty="0" smtClean="0"/>
              <a:t>Opioid </a:t>
            </a:r>
            <a:r>
              <a:rPr lang="en-GB" sz="3600" b="1" dirty="0"/>
              <a:t>Use Disorder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600" dirty="0"/>
              <a:t>A. A problematic pattern of opioid use leading to clinically significant impairment or distress,</a:t>
            </a:r>
          </a:p>
          <a:p>
            <a:pPr marL="0" indent="0">
              <a:buNone/>
            </a:pPr>
            <a:r>
              <a:rPr lang="en-GB" sz="1600" dirty="0" smtClean="0"/>
              <a:t>             as </a:t>
            </a:r>
            <a:r>
              <a:rPr lang="en-GB" sz="1600" dirty="0"/>
              <a:t>manifested by at least two of the following, occurring within a 12-month period:</a:t>
            </a:r>
          </a:p>
          <a:p>
            <a:pPr marL="725488"/>
            <a:r>
              <a:rPr lang="en-GB" sz="1600" dirty="0"/>
              <a:t>1. Opioids are often taken in larger amounts or over a longer period </a:t>
            </a:r>
            <a:endParaRPr lang="en-GB" sz="1600" dirty="0" smtClean="0"/>
          </a:p>
          <a:p>
            <a:pPr marL="725488"/>
            <a:r>
              <a:rPr lang="en-GB" sz="1600" dirty="0" smtClean="0"/>
              <a:t>2</a:t>
            </a:r>
            <a:r>
              <a:rPr lang="en-GB" sz="1600" dirty="0"/>
              <a:t>. There is a persistent desire </a:t>
            </a:r>
            <a:r>
              <a:rPr lang="en-GB" sz="1600" dirty="0" smtClean="0"/>
              <a:t>control </a:t>
            </a:r>
            <a:r>
              <a:rPr lang="en-GB" sz="1600" dirty="0"/>
              <a:t>opioid use.</a:t>
            </a:r>
          </a:p>
          <a:p>
            <a:pPr marL="725488"/>
            <a:r>
              <a:rPr lang="en-GB" sz="1600" dirty="0"/>
              <a:t>3. A great deal of time is spent </a:t>
            </a:r>
            <a:r>
              <a:rPr lang="en-GB" sz="1600" dirty="0" smtClean="0"/>
              <a:t>to </a:t>
            </a:r>
            <a:r>
              <a:rPr lang="en-GB" sz="1600" dirty="0"/>
              <a:t>obtain the opioid, use the </a:t>
            </a:r>
            <a:r>
              <a:rPr lang="en-GB" sz="1600" dirty="0" smtClean="0"/>
              <a:t>opioid </a:t>
            </a:r>
          </a:p>
          <a:p>
            <a:pPr marL="725488"/>
            <a:r>
              <a:rPr lang="en-GB" sz="1600" dirty="0" smtClean="0"/>
              <a:t>4</a:t>
            </a:r>
            <a:r>
              <a:rPr lang="en-GB" sz="1600" dirty="0"/>
              <a:t>. Craving, or a strong desire or urge to use opioids.</a:t>
            </a:r>
          </a:p>
          <a:p>
            <a:pPr marL="725488"/>
            <a:r>
              <a:rPr lang="en-GB" sz="1600" dirty="0"/>
              <a:t>5. Recurrent opioid use resulting in a failure </a:t>
            </a:r>
          </a:p>
          <a:p>
            <a:pPr marL="725488"/>
            <a:r>
              <a:rPr lang="en-GB" sz="1600" dirty="0"/>
              <a:t>6</a:t>
            </a:r>
            <a:r>
              <a:rPr lang="en-GB" sz="1600" dirty="0" smtClean="0"/>
              <a:t>. </a:t>
            </a:r>
            <a:r>
              <a:rPr lang="en-GB" sz="1600" dirty="0"/>
              <a:t>Important social, occupational, or recreational activities are given up or reduced </a:t>
            </a:r>
            <a:r>
              <a:rPr lang="en-GB" sz="1600" dirty="0" smtClean="0"/>
              <a:t>because </a:t>
            </a:r>
            <a:r>
              <a:rPr lang="en-GB" sz="1600" dirty="0"/>
              <a:t>of opioid use.</a:t>
            </a:r>
          </a:p>
          <a:p>
            <a:pPr marL="725488"/>
            <a:r>
              <a:rPr lang="en-GB" sz="1600" dirty="0"/>
              <a:t>7</a:t>
            </a:r>
            <a:r>
              <a:rPr lang="en-GB" sz="1600" dirty="0" smtClean="0"/>
              <a:t>. </a:t>
            </a:r>
            <a:r>
              <a:rPr lang="en-GB" sz="1600" dirty="0"/>
              <a:t>Recurrent opioid use in situations in which it is physically </a:t>
            </a:r>
            <a:r>
              <a:rPr lang="en-GB" sz="1600" dirty="0" smtClean="0"/>
              <a:t>dangerous</a:t>
            </a:r>
            <a:endParaRPr lang="en-GB" sz="1600" dirty="0"/>
          </a:p>
          <a:p>
            <a:pPr marL="725488"/>
            <a:r>
              <a:rPr lang="en-GB" sz="1600" dirty="0"/>
              <a:t>8</a:t>
            </a:r>
            <a:r>
              <a:rPr lang="en-GB" sz="1600" dirty="0" smtClean="0"/>
              <a:t>. </a:t>
            </a:r>
            <a:r>
              <a:rPr lang="en-GB" sz="1600" dirty="0"/>
              <a:t>Tolerance, as defined by either of the following: </a:t>
            </a:r>
          </a:p>
          <a:p>
            <a:pPr marL="990600">
              <a:buFont typeface="Courier New" pitchFamily="49" charset="0"/>
              <a:buChar char="o"/>
            </a:pPr>
            <a:r>
              <a:rPr lang="en-GB" sz="1600" dirty="0"/>
              <a:t>a. A need for markedly increased amounts of opioids to achieve </a:t>
            </a:r>
            <a:r>
              <a:rPr lang="en-GB" sz="1600" dirty="0" smtClean="0"/>
              <a:t>intoxication</a:t>
            </a:r>
            <a:endParaRPr lang="en-GB" sz="1600" dirty="0"/>
          </a:p>
          <a:p>
            <a:pPr marL="990600">
              <a:buFont typeface="Courier New" pitchFamily="49" charset="0"/>
              <a:buChar char="o"/>
            </a:pPr>
            <a:r>
              <a:rPr lang="en-GB" sz="1600" dirty="0"/>
              <a:t>b. A markedly diminished effect with continued use of the same amount of an opioid.</a:t>
            </a:r>
          </a:p>
          <a:p>
            <a:pPr marL="725488"/>
            <a:r>
              <a:rPr lang="en-GB" sz="1600" dirty="0" smtClean="0"/>
              <a:t>11</a:t>
            </a:r>
            <a:r>
              <a:rPr lang="en-GB" sz="1600" dirty="0"/>
              <a:t>. Withdrawal, as manifested by either of the following:</a:t>
            </a:r>
          </a:p>
          <a:p>
            <a:pPr marL="990600">
              <a:buFont typeface="Courier New" pitchFamily="49" charset="0"/>
              <a:buChar char="o"/>
            </a:pPr>
            <a:r>
              <a:rPr lang="en-GB" sz="1600" dirty="0"/>
              <a:t>a. The characteristic opioid withdrawal syndrome </a:t>
            </a:r>
            <a:endParaRPr lang="en-GB" sz="1600" dirty="0" smtClean="0"/>
          </a:p>
          <a:p>
            <a:pPr marL="990600">
              <a:buFont typeface="Courier New" pitchFamily="49" charset="0"/>
              <a:buChar char="o"/>
            </a:pPr>
            <a:r>
              <a:rPr lang="en-GB" sz="1600" dirty="0" smtClean="0"/>
              <a:t>b</a:t>
            </a:r>
            <a:r>
              <a:rPr lang="en-GB" sz="1600" dirty="0"/>
              <a:t>. Opioids </a:t>
            </a:r>
            <a:r>
              <a:rPr lang="en-GB" sz="1600" dirty="0" smtClean="0"/>
              <a:t>are </a:t>
            </a:r>
            <a:r>
              <a:rPr lang="en-GB" sz="1600" dirty="0"/>
              <a:t>taken to relieve or avoid </a:t>
            </a:r>
            <a:r>
              <a:rPr lang="en-GB" sz="1600" dirty="0" smtClean="0"/>
              <a:t>withdrawal Symptoms</a:t>
            </a:r>
            <a:r>
              <a:rPr lang="en-GB" sz="1600" dirty="0"/>
              <a:t>.</a:t>
            </a:r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409239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/>
              <a:t>Opioid </a:t>
            </a:r>
            <a:r>
              <a:rPr lang="en-GB" sz="4000" b="1" dirty="0" smtClean="0"/>
              <a:t>Intoxication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1256" y="1711349"/>
            <a:ext cx="649106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Opioids cause a person to feel relaxed and intensely happy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Signs and symptoms of Opioid intoxication:</a:t>
            </a:r>
          </a:p>
          <a:p>
            <a:pPr marL="725488"/>
            <a:r>
              <a:rPr lang="en-GB" sz="2000" dirty="0" err="1" smtClean="0"/>
              <a:t>Bradycardia</a:t>
            </a:r>
            <a:endParaRPr lang="en-GB" sz="2000" dirty="0" smtClean="0"/>
          </a:p>
          <a:p>
            <a:pPr marL="725488"/>
            <a:r>
              <a:rPr lang="en-GB" sz="2000" dirty="0" smtClean="0"/>
              <a:t>Hypotension</a:t>
            </a:r>
          </a:p>
          <a:p>
            <a:pPr marL="725488"/>
            <a:r>
              <a:rPr lang="en-GB" sz="2000" dirty="0" smtClean="0"/>
              <a:t>Hypothermia</a:t>
            </a:r>
          </a:p>
          <a:p>
            <a:pPr marL="725488"/>
            <a:r>
              <a:rPr lang="en-GB" sz="2000" dirty="0" smtClean="0"/>
              <a:t>Sedation</a:t>
            </a:r>
          </a:p>
          <a:p>
            <a:pPr marL="725488"/>
            <a:r>
              <a:rPr lang="en-GB" sz="2000" dirty="0" smtClean="0"/>
              <a:t>Meiosis</a:t>
            </a:r>
          </a:p>
          <a:p>
            <a:pPr marL="725488"/>
            <a:r>
              <a:rPr lang="en-GB" sz="2000" dirty="0" err="1" smtClean="0"/>
              <a:t>Hypokinesis</a:t>
            </a:r>
            <a:endParaRPr lang="en-GB" sz="2000" dirty="0" smtClean="0"/>
          </a:p>
          <a:p>
            <a:pPr marL="725488"/>
            <a:r>
              <a:rPr lang="en-GB" sz="2000" dirty="0" smtClean="0"/>
              <a:t>Slurred speed</a:t>
            </a:r>
          </a:p>
          <a:p>
            <a:pPr marL="725488"/>
            <a:r>
              <a:rPr lang="en-GB" sz="2000" dirty="0" smtClean="0"/>
              <a:t>Head nodding</a:t>
            </a:r>
          </a:p>
        </p:txBody>
      </p:sp>
    </p:spTree>
    <p:extLst>
      <p:ext uri="{BB962C8B-B14F-4D97-AF65-F5344CB8AC3E}">
        <p14:creationId xmlns:p14="http://schemas.microsoft.com/office/powerpoint/2010/main" val="42753107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Diagnostic Criteria for Opioid </a:t>
            </a:r>
            <a:r>
              <a:rPr lang="en-GB" sz="3600" b="1" dirty="0"/>
              <a:t>Intoxication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224" y="1600200"/>
            <a:ext cx="778720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/>
              <a:t>A. Recent use of an </a:t>
            </a:r>
            <a:r>
              <a:rPr lang="en-GB" sz="2000" dirty="0" smtClean="0"/>
              <a:t>opioid.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B</a:t>
            </a:r>
            <a:r>
              <a:rPr lang="en-GB" sz="2000" dirty="0"/>
              <a:t>. Clinically significant problematic </a:t>
            </a:r>
            <a:r>
              <a:rPr lang="en-GB" sz="2000" dirty="0" smtClean="0"/>
              <a:t>behavioural </a:t>
            </a:r>
            <a:r>
              <a:rPr lang="en-GB" sz="2000" dirty="0"/>
              <a:t>or psychological </a:t>
            </a:r>
            <a:r>
              <a:rPr lang="en-GB" sz="2000" dirty="0" smtClean="0"/>
              <a:t>changes that </a:t>
            </a:r>
            <a:r>
              <a:rPr lang="en-GB" sz="2000" dirty="0"/>
              <a:t>developed during, or shortly after, opioid use.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/>
              <a:t>C. Pupillary constriction </a:t>
            </a:r>
            <a:r>
              <a:rPr lang="en-GB" sz="2000" dirty="0" smtClean="0"/>
              <a:t>and</a:t>
            </a:r>
            <a:r>
              <a:rPr lang="en-GB" sz="2000" dirty="0"/>
              <a:t> </a:t>
            </a:r>
            <a:r>
              <a:rPr lang="en-GB" sz="2000" dirty="0" smtClean="0"/>
              <a:t>one </a:t>
            </a:r>
            <a:r>
              <a:rPr lang="en-GB" sz="2000" dirty="0"/>
              <a:t>(or more) of the following signs or symptoms developing during, or shortly </a:t>
            </a:r>
            <a:r>
              <a:rPr lang="en-GB" sz="2000" dirty="0" smtClean="0"/>
              <a:t>after opioid </a:t>
            </a:r>
            <a:r>
              <a:rPr lang="en-GB" sz="2000" dirty="0"/>
              <a:t>use:</a:t>
            </a:r>
          </a:p>
          <a:p>
            <a:pPr marL="725488"/>
            <a:r>
              <a:rPr lang="en-GB" sz="2000" dirty="0"/>
              <a:t>1. Drowsiness or </a:t>
            </a:r>
            <a:r>
              <a:rPr lang="en-GB" sz="2000" dirty="0" smtClean="0"/>
              <a:t>coma</a:t>
            </a:r>
            <a:endParaRPr lang="en-GB" sz="2000" dirty="0"/>
          </a:p>
          <a:p>
            <a:pPr marL="725488"/>
            <a:r>
              <a:rPr lang="en-GB" sz="2000" dirty="0"/>
              <a:t>2. Slurred </a:t>
            </a:r>
            <a:r>
              <a:rPr lang="en-GB" sz="2000" dirty="0" smtClean="0"/>
              <a:t>speech</a:t>
            </a:r>
            <a:endParaRPr lang="en-GB" sz="2000" dirty="0"/>
          </a:p>
          <a:p>
            <a:pPr marL="725488"/>
            <a:r>
              <a:rPr lang="en-GB" sz="2000" dirty="0"/>
              <a:t>3. Impairment in attention or </a:t>
            </a:r>
            <a:r>
              <a:rPr lang="en-GB" sz="2000" dirty="0" smtClean="0"/>
              <a:t>memory</a:t>
            </a:r>
            <a:endParaRPr lang="en-GB" sz="2000" dirty="0"/>
          </a:p>
          <a:p>
            <a:pPr>
              <a:buFont typeface="Wingdings" pitchFamily="2" charset="2"/>
              <a:buChar char="v"/>
            </a:pPr>
            <a:r>
              <a:rPr lang="en-GB" sz="2000" dirty="0"/>
              <a:t>D. The signs or symptoms are not attributable to another medical condition and are </a:t>
            </a:r>
            <a:r>
              <a:rPr lang="en-GB" sz="2000" dirty="0" smtClean="0"/>
              <a:t>not better </a:t>
            </a:r>
            <a:r>
              <a:rPr lang="en-GB" sz="2000" dirty="0"/>
              <a:t>explained by another mental disorder, including intoxication with another </a:t>
            </a:r>
            <a:r>
              <a:rPr lang="en-GB" sz="2000" dirty="0" smtClean="0"/>
              <a:t>substance</a:t>
            </a:r>
            <a:r>
              <a:rPr lang="en-GB" sz="2000" dirty="0"/>
              <a:t>.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705767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/>
              <a:t>Opioid </a:t>
            </a:r>
            <a:r>
              <a:rPr lang="en-GB" sz="4000" b="1" dirty="0" smtClean="0"/>
              <a:t>Withdrawal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1296" y="1711349"/>
            <a:ext cx="5338936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The signs and symptoms of Opioid withdrawal include</a:t>
            </a:r>
          </a:p>
          <a:p>
            <a:pPr marL="814388"/>
            <a:r>
              <a:rPr lang="en-GB" sz="2000" dirty="0" smtClean="0"/>
              <a:t>Stomach cramps</a:t>
            </a:r>
          </a:p>
          <a:p>
            <a:pPr marL="814388"/>
            <a:r>
              <a:rPr lang="en-GB" sz="2000" dirty="0" err="1" smtClean="0"/>
              <a:t>Diarrhea</a:t>
            </a:r>
            <a:endParaRPr lang="en-GB" sz="2000" dirty="0" smtClean="0"/>
          </a:p>
          <a:p>
            <a:pPr marL="814388"/>
            <a:r>
              <a:rPr lang="en-GB" sz="2000" dirty="0" err="1" smtClean="0"/>
              <a:t>Rhinorrhea</a:t>
            </a:r>
            <a:endParaRPr lang="en-GB" sz="2000" dirty="0" smtClean="0"/>
          </a:p>
          <a:p>
            <a:pPr marL="814388"/>
            <a:r>
              <a:rPr lang="en-GB" sz="2000" dirty="0" smtClean="0"/>
              <a:t>Sweating</a:t>
            </a:r>
          </a:p>
          <a:p>
            <a:pPr marL="814388"/>
            <a:r>
              <a:rPr lang="en-GB" sz="2000" dirty="0" smtClean="0"/>
              <a:t>Elevated heart rate</a:t>
            </a:r>
          </a:p>
          <a:p>
            <a:pPr marL="814388"/>
            <a:r>
              <a:rPr lang="en-GB" sz="2000" dirty="0" smtClean="0"/>
              <a:t>Increased blood pressure</a:t>
            </a:r>
          </a:p>
          <a:p>
            <a:pPr marL="814388"/>
            <a:r>
              <a:rPr lang="en-GB" sz="2000" dirty="0" smtClean="0"/>
              <a:t>Irritability</a:t>
            </a:r>
          </a:p>
          <a:p>
            <a:pPr marL="814388"/>
            <a:r>
              <a:rPr lang="en-GB" sz="2000" dirty="0" err="1" smtClean="0"/>
              <a:t>Dysphoria</a:t>
            </a:r>
            <a:endParaRPr lang="en-GB" sz="2000" dirty="0" smtClean="0"/>
          </a:p>
          <a:p>
            <a:pPr marL="814388"/>
            <a:r>
              <a:rPr lang="en-GB" sz="2000" dirty="0" err="1" smtClean="0"/>
              <a:t>Hyperalgesia</a:t>
            </a:r>
            <a:endParaRPr lang="en-GB" sz="2000" dirty="0" smtClean="0"/>
          </a:p>
          <a:p>
            <a:pPr marL="814388"/>
            <a:r>
              <a:rPr lang="en-GB" sz="2000" dirty="0" smtClean="0"/>
              <a:t>insomnia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22464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/>
              <a:t>Diagnostic Criteria for </a:t>
            </a:r>
            <a:r>
              <a:rPr lang="en-GB" sz="3600" b="1" dirty="0" smtClean="0"/>
              <a:t>Opioid </a:t>
            </a:r>
            <a:r>
              <a:rPr lang="en-GB" sz="3600" b="1" dirty="0"/>
              <a:t>Withdrawal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680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600" dirty="0"/>
              <a:t>A. Presence of either of the following:</a:t>
            </a:r>
          </a:p>
          <a:p>
            <a:pPr marL="725488" indent="-282575"/>
            <a:r>
              <a:rPr lang="en-GB" sz="1600" dirty="0"/>
              <a:t>1. Cessation of (or reduction in) opioid use </a:t>
            </a:r>
            <a:endParaRPr lang="en-GB" sz="1600" dirty="0" smtClean="0"/>
          </a:p>
          <a:p>
            <a:pPr marL="725488" indent="-282575"/>
            <a:r>
              <a:rPr lang="en-GB" sz="1600" dirty="0" smtClean="0"/>
              <a:t>2</a:t>
            </a:r>
            <a:r>
              <a:rPr lang="en-GB" sz="1600" dirty="0"/>
              <a:t>. Administration of an opioid antagonist after a period of opioid use.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/>
              <a:t>B. Three (or more) of the following developing within minutes to several days after Criterion A:</a:t>
            </a:r>
          </a:p>
          <a:p>
            <a:pPr marL="725488" indent="-282575"/>
            <a:r>
              <a:rPr lang="en-GB" sz="1600" dirty="0"/>
              <a:t>1. Dysphoric mood.</a:t>
            </a:r>
          </a:p>
          <a:p>
            <a:pPr marL="725488" indent="-282575"/>
            <a:r>
              <a:rPr lang="en-GB" sz="1600" dirty="0"/>
              <a:t>2. Nausea or vomiting.</a:t>
            </a:r>
          </a:p>
          <a:p>
            <a:pPr marL="725488" indent="-282575"/>
            <a:r>
              <a:rPr lang="en-GB" sz="1600" dirty="0"/>
              <a:t>3. Muscle aches.</a:t>
            </a:r>
          </a:p>
          <a:p>
            <a:pPr marL="725488" indent="-282575"/>
            <a:r>
              <a:rPr lang="en-GB" sz="1600" dirty="0"/>
              <a:t>4. </a:t>
            </a:r>
            <a:r>
              <a:rPr lang="en-GB" sz="1600" dirty="0" err="1" smtClean="0"/>
              <a:t>Rhinorrhea</a:t>
            </a:r>
            <a:r>
              <a:rPr lang="en-GB" sz="1600" dirty="0"/>
              <a:t>.</a:t>
            </a:r>
          </a:p>
          <a:p>
            <a:pPr marL="725488" indent="-282575"/>
            <a:r>
              <a:rPr lang="en-GB" sz="1600" dirty="0"/>
              <a:t>5. Pupillary </a:t>
            </a:r>
            <a:r>
              <a:rPr lang="en-GB" sz="1600" dirty="0" smtClean="0"/>
              <a:t>dilation</a:t>
            </a:r>
            <a:endParaRPr lang="en-GB" sz="1600" dirty="0"/>
          </a:p>
          <a:p>
            <a:pPr marL="725488" indent="-282575"/>
            <a:r>
              <a:rPr lang="en-GB" sz="1600" dirty="0"/>
              <a:t>6. </a:t>
            </a:r>
            <a:r>
              <a:rPr lang="en-GB" sz="1600" dirty="0" err="1"/>
              <a:t>Diarrhea</a:t>
            </a:r>
            <a:r>
              <a:rPr lang="en-GB" sz="1600" dirty="0"/>
              <a:t>.</a:t>
            </a:r>
          </a:p>
          <a:p>
            <a:pPr marL="725488" indent="-282575"/>
            <a:r>
              <a:rPr lang="en-GB" sz="1600" dirty="0"/>
              <a:t>7. Yawning.</a:t>
            </a:r>
          </a:p>
          <a:p>
            <a:pPr marL="725488" indent="-282575"/>
            <a:r>
              <a:rPr lang="en-GB" sz="1600" dirty="0"/>
              <a:t>8. Fever.</a:t>
            </a:r>
          </a:p>
          <a:p>
            <a:pPr marL="725488" indent="-282575"/>
            <a:r>
              <a:rPr lang="en-GB" sz="1600" dirty="0"/>
              <a:t>9. Insomnia.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/>
              <a:t>C. The signs or symptoms in Criterion B cause clinically significant distress or </a:t>
            </a:r>
            <a:r>
              <a:rPr lang="en-GB" sz="1600" dirty="0" smtClean="0"/>
              <a:t>impairment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/>
              <a:t>D</a:t>
            </a:r>
            <a:r>
              <a:rPr lang="en-GB" sz="1600" dirty="0"/>
              <a:t>. The signs or symptoms are not attributable to another medical </a:t>
            </a:r>
            <a:r>
              <a:rPr lang="en-GB" sz="1600" dirty="0" smtClean="0"/>
              <a:t>condition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78714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78" y="332656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               </a:t>
            </a:r>
            <a:r>
              <a:rPr lang="en-GB" sz="3600" b="1" dirty="0" smtClean="0">
                <a:latin typeface="+mj-lt"/>
                <a:cs typeface="Times New Roman" pitchFamily="18" charset="0"/>
              </a:rPr>
              <a:t>SUBSTANCE USE DISORDERS</a:t>
            </a:r>
            <a:endParaRPr lang="en-GB" sz="4000" b="1" dirty="0" smtClean="0"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3568" y="1772816"/>
            <a:ext cx="1748827" cy="223224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ctr"/>
            <a:r>
              <a:rPr lang="en-GB" sz="1400" b="1" dirty="0" smtClean="0">
                <a:solidFill>
                  <a:schemeClr val="tx1"/>
                </a:solidFill>
              </a:rPr>
              <a:t>Alcohol-Related Disorders</a:t>
            </a:r>
          </a:p>
          <a:p>
            <a:pPr marL="88900" indent="-88900" algn="ctr"/>
            <a:endParaRPr lang="en-GB" sz="1100" dirty="0">
              <a:solidFill>
                <a:schemeClr val="tx1"/>
              </a:solidFill>
            </a:endParaRPr>
          </a:p>
          <a:p>
            <a:pPr marL="88900" indent="-88900" algn="ctr"/>
            <a:endParaRPr lang="en-GB" sz="1100" dirty="0" smtClean="0">
              <a:solidFill>
                <a:schemeClr val="tx1"/>
              </a:solidFill>
            </a:endParaRP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Alcohol Use Disorder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Alcohol Intoxication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Alcohol Withdrawa</a:t>
            </a:r>
            <a:r>
              <a:rPr lang="en-GB" sz="1200" dirty="0" smtClean="0">
                <a:solidFill>
                  <a:schemeClr val="tx1"/>
                </a:solidFill>
              </a:rPr>
              <a:t>l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99109" y="4437112"/>
            <a:ext cx="1824819" cy="21602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ctr"/>
            <a:r>
              <a:rPr lang="en-GB" sz="1400" b="1" dirty="0" smtClean="0">
                <a:solidFill>
                  <a:schemeClr val="tx1"/>
                </a:solidFill>
              </a:rPr>
              <a:t>Opioid-Related Disorders</a:t>
            </a:r>
          </a:p>
          <a:p>
            <a:pPr marL="88900" indent="-88900" algn="ctr"/>
            <a:endParaRPr lang="en-GB" sz="1100" dirty="0">
              <a:solidFill>
                <a:schemeClr val="tx1"/>
              </a:solidFill>
            </a:endParaRPr>
          </a:p>
          <a:p>
            <a:pPr marL="88900" indent="-88900" algn="ctr"/>
            <a:endParaRPr lang="en-GB" sz="1100" dirty="0" smtClean="0">
              <a:solidFill>
                <a:schemeClr val="tx1"/>
              </a:solidFill>
            </a:endParaRP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Opioid Use Disorder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Opioid Intoxication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Opioid </a:t>
            </a:r>
            <a:r>
              <a:rPr lang="en-GB" sz="1200" b="1" dirty="0" smtClean="0">
                <a:solidFill>
                  <a:schemeClr val="tx1"/>
                </a:solidFill>
              </a:rPr>
              <a:t>Withdrawal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27218" y="1772816"/>
            <a:ext cx="1807144" cy="223224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ctr"/>
            <a:endParaRPr lang="en-GB" sz="1100" dirty="0" smtClean="0">
              <a:solidFill>
                <a:schemeClr val="tx1"/>
              </a:solidFill>
            </a:endParaRPr>
          </a:p>
          <a:p>
            <a:pPr marL="88900" indent="-88900" algn="ctr"/>
            <a:endParaRPr lang="en-GB" sz="1100" dirty="0">
              <a:solidFill>
                <a:schemeClr val="tx1"/>
              </a:solidFill>
            </a:endParaRPr>
          </a:p>
          <a:p>
            <a:pPr marL="88900" indent="-88900" algn="ctr"/>
            <a:r>
              <a:rPr lang="en-GB" sz="1400" b="1" dirty="0" smtClean="0">
                <a:solidFill>
                  <a:schemeClr val="tx1"/>
                </a:solidFill>
              </a:rPr>
              <a:t>Caffeine-Related Disorders</a:t>
            </a:r>
          </a:p>
          <a:p>
            <a:pPr marL="88900" indent="-88900" algn="ctr"/>
            <a:endParaRPr lang="en-GB" sz="1100" dirty="0" smtClean="0">
              <a:solidFill>
                <a:schemeClr val="tx1"/>
              </a:solidFill>
            </a:endParaRPr>
          </a:p>
          <a:p>
            <a:pPr marL="88900" indent="-88900" algn="ctr"/>
            <a:endParaRPr lang="en-GB" sz="1100" dirty="0">
              <a:solidFill>
                <a:schemeClr val="tx1"/>
              </a:solidFill>
            </a:endParaRPr>
          </a:p>
          <a:p>
            <a:pPr marL="88900" indent="-88900" algn="ctr"/>
            <a:endParaRPr lang="en-GB" sz="1100" dirty="0" smtClean="0">
              <a:solidFill>
                <a:schemeClr val="tx1"/>
              </a:solidFill>
            </a:endParaRP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Caffeine Intoxication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Caffeine Withdrawal</a:t>
            </a:r>
          </a:p>
          <a:p>
            <a:pPr marL="285750" indent="-285750" algn="ctr">
              <a:buFont typeface="Wingdings" pitchFamily="2" charset="2"/>
              <a:buChar char="§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2966" y="1772816"/>
            <a:ext cx="1744788" cy="223224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ctr"/>
            <a:r>
              <a:rPr lang="en-GB" sz="1400" b="1" dirty="0" smtClean="0">
                <a:solidFill>
                  <a:schemeClr val="tx1"/>
                </a:solidFill>
              </a:rPr>
              <a:t>Cannabis-Related Disorders</a:t>
            </a:r>
          </a:p>
          <a:p>
            <a:pPr marL="88900" indent="-88900" algn="ctr"/>
            <a:endParaRPr lang="en-GB" sz="1100" dirty="0">
              <a:solidFill>
                <a:schemeClr val="tx1"/>
              </a:solidFill>
            </a:endParaRPr>
          </a:p>
          <a:p>
            <a:pPr marL="88900" indent="-88900" algn="ctr"/>
            <a:endParaRPr lang="en-GB" sz="1100" dirty="0" smtClean="0">
              <a:solidFill>
                <a:schemeClr val="tx1"/>
              </a:solidFill>
            </a:endParaRP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Cannabis Use Disorder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Cannabis Intoxication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Cannabis Withdrawal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20071" y="4437112"/>
            <a:ext cx="1731031" cy="21602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ctr"/>
            <a:r>
              <a:rPr lang="en-GB" sz="1400" b="1" dirty="0" smtClean="0">
                <a:solidFill>
                  <a:schemeClr val="tx1"/>
                </a:solidFill>
              </a:rPr>
              <a:t>Tobacco-Related Disorders</a:t>
            </a:r>
          </a:p>
          <a:p>
            <a:pPr marL="88900" indent="-88900" algn="ctr"/>
            <a:endParaRPr lang="en-GB" sz="1100" dirty="0">
              <a:solidFill>
                <a:schemeClr val="tx1"/>
              </a:solidFill>
            </a:endParaRPr>
          </a:p>
          <a:p>
            <a:pPr marL="88900" indent="-88900" algn="ctr"/>
            <a:endParaRPr lang="en-GB" sz="1100" dirty="0" smtClean="0">
              <a:solidFill>
                <a:schemeClr val="tx1"/>
              </a:solidFill>
            </a:endParaRP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Tobacco Use Disorder</a:t>
            </a:r>
          </a:p>
          <a:p>
            <a:pPr marL="88900" indent="-88900" algn="ctr">
              <a:buFont typeface="+mj-lt"/>
              <a:buAutoNum type="romanLcPeriod"/>
            </a:pPr>
            <a:r>
              <a:rPr lang="en-GB" sz="1200" b="1" dirty="0" smtClean="0">
                <a:solidFill>
                  <a:schemeClr val="tx1"/>
                </a:solidFill>
              </a:rPr>
              <a:t>Tobacco Withdrawal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42" name="Minus 41"/>
          <p:cNvSpPr/>
          <p:nvPr/>
        </p:nvSpPr>
        <p:spPr>
          <a:xfrm>
            <a:off x="449748" y="1301326"/>
            <a:ext cx="8154700" cy="471490"/>
          </a:xfrm>
          <a:prstGeom prst="mathMinus">
            <a:avLst>
              <a:gd name="adj1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547664" y="1537071"/>
            <a:ext cx="0" cy="2357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452320" y="1530362"/>
            <a:ext cx="0" cy="2357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530790" y="1537071"/>
            <a:ext cx="0" cy="235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059832" y="1537071"/>
            <a:ext cx="0" cy="29000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5940152" y="1537071"/>
            <a:ext cx="0" cy="29000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ight Arrow 55"/>
          <p:cNvSpPr/>
          <p:nvPr/>
        </p:nvSpPr>
        <p:spPr>
          <a:xfrm rot="5400000">
            <a:off x="4310641" y="1026063"/>
            <a:ext cx="504057" cy="413387"/>
          </a:xfrm>
          <a:prstGeom prst="rightArrow">
            <a:avLst>
              <a:gd name="adj1" fmla="val 36834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952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5-Tobacco-Related Disorders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" y="1488529"/>
            <a:ext cx="684847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9640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/>
              <a:t>Tobacco Use </a:t>
            </a:r>
            <a:r>
              <a:rPr lang="en-GB" sz="4000" b="1" dirty="0" smtClean="0"/>
              <a:t>Disorder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2503437"/>
            <a:ext cx="583264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Most common substance use disorder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Use of tobacco cause risk of heart disease like coronary heart disease which can lead to a heart attack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Tobacco cause high blood pressure, lowers ability to exercise and makes blood more likely to clot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Smoking tobacco increase the risk for lung cancer</a:t>
            </a:r>
          </a:p>
        </p:txBody>
      </p:sp>
    </p:spTree>
    <p:extLst>
      <p:ext uri="{BB962C8B-B14F-4D97-AF65-F5344CB8AC3E}">
        <p14:creationId xmlns:p14="http://schemas.microsoft.com/office/powerpoint/2010/main" val="452977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Diagnostic Criteria for </a:t>
            </a:r>
            <a:r>
              <a:rPr lang="en-GB" sz="3600" b="1" dirty="0" smtClean="0"/>
              <a:t>Tobacco </a:t>
            </a:r>
            <a:r>
              <a:rPr lang="en-GB" sz="3600" b="1" dirty="0"/>
              <a:t>Use Disorder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600" dirty="0"/>
              <a:t>A. A problematic pattern of tobacco use leading to clinically significant impairment or dis-</a:t>
            </a:r>
          </a:p>
          <a:p>
            <a:pPr marL="0" indent="0">
              <a:buNone/>
            </a:pPr>
            <a:r>
              <a:rPr lang="en-GB" sz="1600" dirty="0" smtClean="0"/>
              <a:t>               tress</a:t>
            </a:r>
            <a:r>
              <a:rPr lang="en-GB" sz="1600" dirty="0"/>
              <a:t>, as manifested by at least two of the following, occurring within a 12-month period:</a:t>
            </a:r>
          </a:p>
          <a:p>
            <a:pPr marL="725488"/>
            <a:r>
              <a:rPr lang="en-GB" sz="1600" dirty="0"/>
              <a:t>1. Tobacco is often taken in larger amounts or over a longer </a:t>
            </a:r>
            <a:r>
              <a:rPr lang="en-GB" sz="1600" dirty="0" smtClean="0"/>
              <a:t>period.</a:t>
            </a:r>
            <a:endParaRPr lang="en-GB" sz="1600" dirty="0"/>
          </a:p>
          <a:p>
            <a:pPr marL="725488"/>
            <a:r>
              <a:rPr lang="en-GB" sz="1600" dirty="0"/>
              <a:t>2. There is a persistent desire </a:t>
            </a:r>
            <a:r>
              <a:rPr lang="en-GB" sz="1600" dirty="0" smtClean="0"/>
              <a:t>control </a:t>
            </a:r>
            <a:r>
              <a:rPr lang="en-GB" sz="1600" dirty="0"/>
              <a:t>tobacco use.</a:t>
            </a:r>
          </a:p>
          <a:p>
            <a:pPr marL="725488"/>
            <a:r>
              <a:rPr lang="en-GB" sz="1600" dirty="0"/>
              <a:t>3. A great deal of time is spent </a:t>
            </a:r>
            <a:r>
              <a:rPr lang="en-GB" sz="1600" dirty="0" smtClean="0"/>
              <a:t>to </a:t>
            </a:r>
            <a:r>
              <a:rPr lang="en-GB" sz="1600" dirty="0"/>
              <a:t>obtain or use tobacco.</a:t>
            </a:r>
          </a:p>
          <a:p>
            <a:pPr marL="725488"/>
            <a:r>
              <a:rPr lang="en-GB" sz="1600" dirty="0"/>
              <a:t>4. Craving, or a strong desire or urge to use tobacco.</a:t>
            </a:r>
          </a:p>
          <a:p>
            <a:pPr marL="725488"/>
            <a:r>
              <a:rPr lang="en-GB" sz="1600" dirty="0"/>
              <a:t>5. Recurrent tobacco use resulting in a failure to </a:t>
            </a:r>
            <a:r>
              <a:rPr lang="en-GB" sz="1600" dirty="0" smtClean="0"/>
              <a:t>fulfil work</a:t>
            </a:r>
          </a:p>
          <a:p>
            <a:pPr marL="725488"/>
            <a:r>
              <a:rPr lang="en-GB" sz="1600" dirty="0" smtClean="0"/>
              <a:t>7</a:t>
            </a:r>
            <a:r>
              <a:rPr lang="en-GB" sz="1600" dirty="0"/>
              <a:t>. Important social, occupational, or recreational activities are given up or reduced be-</a:t>
            </a:r>
          </a:p>
          <a:p>
            <a:pPr marL="725488"/>
            <a:r>
              <a:rPr lang="en-GB" sz="1600" dirty="0"/>
              <a:t>cause of tobacco use.</a:t>
            </a:r>
          </a:p>
          <a:p>
            <a:pPr marL="725488"/>
            <a:r>
              <a:rPr lang="en-GB" sz="1600" dirty="0"/>
              <a:t>8. Recurrent tobacco use in situations in which it is physically </a:t>
            </a:r>
            <a:r>
              <a:rPr lang="en-GB" sz="1600" dirty="0" smtClean="0"/>
              <a:t>dangerous</a:t>
            </a:r>
            <a:endParaRPr lang="en-GB" sz="1600" dirty="0"/>
          </a:p>
          <a:p>
            <a:pPr marL="725488"/>
            <a:r>
              <a:rPr lang="en-GB" sz="1600" dirty="0"/>
              <a:t>10. Tolerance, as defined by either of the following:</a:t>
            </a:r>
          </a:p>
          <a:p>
            <a:pPr marL="814388">
              <a:buFont typeface="Courier New" pitchFamily="49" charset="0"/>
              <a:buChar char="o"/>
              <a:tabLst>
                <a:tab pos="811213" algn="l"/>
              </a:tabLst>
            </a:pPr>
            <a:r>
              <a:rPr lang="en-GB" sz="1600" dirty="0"/>
              <a:t>a. A need for markedly increased amounts of tobacco to achieve the desired </a:t>
            </a:r>
            <a:r>
              <a:rPr lang="en-GB" sz="1600" dirty="0" smtClean="0"/>
              <a:t>effect.</a:t>
            </a:r>
          </a:p>
          <a:p>
            <a:pPr marL="814388">
              <a:buFont typeface="Courier New" pitchFamily="49" charset="0"/>
              <a:buChar char="o"/>
              <a:tabLst>
                <a:tab pos="811213" algn="l"/>
              </a:tabLst>
            </a:pPr>
            <a:r>
              <a:rPr lang="en-GB" sz="1600" dirty="0" smtClean="0"/>
              <a:t>b</a:t>
            </a:r>
            <a:r>
              <a:rPr lang="en-GB" sz="1600" dirty="0"/>
              <a:t>. A markedly diminished effect with continued use of the same amount of tobacco.</a:t>
            </a:r>
          </a:p>
          <a:p>
            <a:pPr marL="725488"/>
            <a:r>
              <a:rPr lang="en-GB" sz="1600" dirty="0"/>
              <a:t>11. Withdrawal, as manifested by either of the following:</a:t>
            </a:r>
          </a:p>
          <a:p>
            <a:pPr marL="814388">
              <a:buFont typeface="Courier New" pitchFamily="49" charset="0"/>
              <a:buChar char="o"/>
              <a:tabLst>
                <a:tab pos="811213" algn="l"/>
              </a:tabLst>
            </a:pPr>
            <a:r>
              <a:rPr lang="en-GB" sz="1600" dirty="0"/>
              <a:t>a. The characteristic withdrawal syndrome for tobacco </a:t>
            </a:r>
            <a:endParaRPr lang="en-GB" sz="1600" dirty="0"/>
          </a:p>
          <a:p>
            <a:pPr marL="814388">
              <a:buFont typeface="Courier New" pitchFamily="49" charset="0"/>
              <a:buChar char="o"/>
              <a:tabLst>
                <a:tab pos="811213" algn="l"/>
              </a:tabLst>
            </a:pPr>
            <a:r>
              <a:rPr lang="en-GB" sz="1600" dirty="0" smtClean="0"/>
              <a:t>b</a:t>
            </a:r>
            <a:r>
              <a:rPr lang="en-GB" sz="1600" dirty="0"/>
              <a:t>. </a:t>
            </a:r>
            <a:r>
              <a:rPr lang="en-GB" sz="1600" dirty="0" smtClean="0"/>
              <a:t>Tobacco is </a:t>
            </a:r>
            <a:r>
              <a:rPr lang="en-GB" sz="1600" dirty="0"/>
              <a:t>taken to relieve </a:t>
            </a:r>
            <a:r>
              <a:rPr lang="en-GB" sz="1600" dirty="0" smtClean="0"/>
              <a:t>or avoid </a:t>
            </a:r>
            <a:r>
              <a:rPr lang="en-GB" sz="1600" dirty="0"/>
              <a:t>withdrawal symptoms.</a:t>
            </a:r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216412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Presented By: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2132856"/>
            <a:ext cx="6696744" cy="4525963"/>
          </a:xfrm>
        </p:spPr>
        <p:txBody>
          <a:bodyPr>
            <a:normAutofit/>
          </a:bodyPr>
          <a:lstStyle/>
          <a:p>
            <a:pPr marL="530225" indent="-515938">
              <a:buFont typeface="Wingdings" pitchFamily="2" charset="2"/>
              <a:buChar char="v"/>
            </a:pPr>
            <a:r>
              <a:rPr lang="en-GB" b="1" dirty="0" smtClean="0">
                <a:latin typeface="Vijaya" pitchFamily="34" charset="0"/>
                <a:cs typeface="Vijaya" pitchFamily="34" charset="0"/>
              </a:rPr>
              <a:t>Moazam Ali</a:t>
            </a:r>
          </a:p>
          <a:p>
            <a:pPr marL="530225" indent="-515938">
              <a:buFont typeface="Wingdings" pitchFamily="2" charset="2"/>
              <a:buChar char="v"/>
            </a:pPr>
            <a:r>
              <a:rPr lang="en-GB" b="1" dirty="0" smtClean="0">
                <a:latin typeface="Vijaya" pitchFamily="34" charset="0"/>
                <a:cs typeface="Vijaya" pitchFamily="34" charset="0"/>
              </a:rPr>
              <a:t>Muhammad Yasir</a:t>
            </a:r>
          </a:p>
          <a:p>
            <a:pPr marL="1885950" indent="-544513">
              <a:buFont typeface="Wingdings" pitchFamily="2" charset="2"/>
              <a:buChar char="v"/>
            </a:pPr>
            <a:r>
              <a:rPr lang="en-GB" b="1" dirty="0" smtClean="0">
                <a:latin typeface="Vijaya" pitchFamily="34" charset="0"/>
                <a:cs typeface="Vijaya" pitchFamily="34" charset="0"/>
              </a:rPr>
              <a:t>Rehana Riaz</a:t>
            </a:r>
          </a:p>
          <a:p>
            <a:pPr marL="1885950" indent="-544513">
              <a:buFont typeface="Wingdings" pitchFamily="2" charset="2"/>
              <a:buChar char="v"/>
            </a:pPr>
            <a:r>
              <a:rPr lang="en-GB" b="1" dirty="0" smtClean="0">
                <a:latin typeface="Vijaya" pitchFamily="34" charset="0"/>
                <a:cs typeface="Vijaya" pitchFamily="34" charset="0"/>
              </a:rPr>
              <a:t>Saqaf Tajj</a:t>
            </a:r>
          </a:p>
          <a:p>
            <a:pPr marL="3052763" indent="-546100">
              <a:buFont typeface="Wingdings" pitchFamily="2" charset="2"/>
              <a:buChar char="v"/>
            </a:pPr>
            <a:r>
              <a:rPr lang="en-GB" b="1" dirty="0" smtClean="0">
                <a:latin typeface="Vijaya" pitchFamily="34" charset="0"/>
                <a:cs typeface="Vijaya" pitchFamily="34" charset="0"/>
              </a:rPr>
              <a:t>Suraiya Sattar</a:t>
            </a:r>
          </a:p>
          <a:p>
            <a:pPr marL="3052763" indent="-546100">
              <a:buFont typeface="Wingdings" pitchFamily="2" charset="2"/>
              <a:buChar char="v"/>
            </a:pPr>
            <a:r>
              <a:rPr lang="en-GB" b="1" dirty="0" smtClean="0">
                <a:latin typeface="Vijaya" pitchFamily="34" charset="0"/>
                <a:cs typeface="Vijaya" pitchFamily="34" charset="0"/>
              </a:rPr>
              <a:t>Tayyaba Ishaq</a:t>
            </a:r>
            <a:endParaRPr lang="en-GB" b="1" dirty="0"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673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80928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>
                <a:latin typeface="Algerian" pitchFamily="82" charset="0"/>
              </a:rPr>
              <a:t>Thank You</a:t>
            </a:r>
            <a:endParaRPr lang="en-GB" sz="7200" b="1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553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1-</a:t>
            </a:r>
            <a:r>
              <a:rPr lang="en-GB" b="1" dirty="0" smtClean="0">
                <a:solidFill>
                  <a:schemeClr val="tx1"/>
                </a:solidFill>
              </a:rPr>
              <a:t>Alcohol-Related Disorders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5096"/>
            <a:ext cx="68580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479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Alcohol Use Disorder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685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Known as Alcoholism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Term for any drinking of </a:t>
            </a:r>
            <a:r>
              <a:rPr lang="en-GB" sz="2000" b="1" dirty="0" smtClean="0"/>
              <a:t>Alcohol</a:t>
            </a:r>
            <a:r>
              <a:rPr lang="en-GB" sz="2000" dirty="0" smtClean="0"/>
              <a:t> that results in </a:t>
            </a:r>
            <a:r>
              <a:rPr lang="en-GB" sz="2000" b="1" dirty="0" smtClean="0"/>
              <a:t>mental</a:t>
            </a:r>
            <a:r>
              <a:rPr lang="en-GB" sz="2000" dirty="0" smtClean="0"/>
              <a:t> or </a:t>
            </a:r>
            <a:r>
              <a:rPr lang="en-GB" sz="2000" b="1" dirty="0" smtClean="0"/>
              <a:t>physical</a:t>
            </a:r>
            <a:r>
              <a:rPr lang="en-GB" sz="2000" dirty="0" smtClean="0"/>
              <a:t> health problems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Alcohol effect the Brain, Heart, Liver, Pancreas, and Immune system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Alcoholism is Said to exist when two or more of following conditions are present:</a:t>
            </a:r>
          </a:p>
          <a:p>
            <a:pPr marL="633413" indent="-279400">
              <a:buFont typeface="Wingdings" pitchFamily="2" charset="2"/>
              <a:buChar char="ü"/>
            </a:pPr>
            <a:r>
              <a:rPr lang="en-GB" sz="2000" dirty="0" smtClean="0"/>
              <a:t>Person drinks large amounts of Alcohol over long time periods</a:t>
            </a:r>
          </a:p>
          <a:p>
            <a:pPr marL="633413" indent="-279400">
              <a:buFont typeface="Wingdings" pitchFamily="2" charset="2"/>
              <a:buChar char="ü"/>
            </a:pPr>
            <a:r>
              <a:rPr lang="en-GB" sz="2000" dirty="0" smtClean="0"/>
              <a:t>Alcohol is strongly desire</a:t>
            </a:r>
          </a:p>
          <a:p>
            <a:pPr marL="633413" indent="-279400">
              <a:buFont typeface="Wingdings" pitchFamily="2" charset="2"/>
              <a:buChar char="ü"/>
            </a:pPr>
            <a:r>
              <a:rPr lang="en-GB" sz="2000" dirty="0" smtClean="0"/>
              <a:t>Usage results in not fulfilling responsibilities</a:t>
            </a:r>
          </a:p>
          <a:p>
            <a:pPr marL="633413" indent="-279400">
              <a:buFont typeface="Wingdings" pitchFamily="2" charset="2"/>
              <a:buChar char="ü"/>
            </a:pPr>
            <a:r>
              <a:rPr lang="en-GB" sz="2000" dirty="0" smtClean="0"/>
              <a:t>Usage results in social problems</a:t>
            </a:r>
          </a:p>
          <a:p>
            <a:pPr marL="633413" indent="-279400">
              <a:buFont typeface="Wingdings" pitchFamily="2" charset="2"/>
              <a:buChar char="ü"/>
            </a:pPr>
            <a:r>
              <a:rPr lang="en-GB" sz="2000" dirty="0" smtClean="0"/>
              <a:t>Usage results in health problems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Drinking during pregnancy can results in </a:t>
            </a:r>
            <a:r>
              <a:rPr lang="en-GB" sz="2000" dirty="0" err="1" smtClean="0"/>
              <a:t>Fetal</a:t>
            </a:r>
            <a:r>
              <a:rPr lang="en-GB" sz="2000" dirty="0" smtClean="0"/>
              <a:t> Alcohol Spectrum Disorders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0930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Alcohol Use Disorder</a:t>
            </a:r>
            <a:r>
              <a:rPr lang="en-GB" sz="3600" b="1" dirty="0" smtClean="0"/>
              <a:t> 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685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800" dirty="0"/>
              <a:t>A. A problematic pattern of alcohol use leading to clinically significant </a:t>
            </a:r>
            <a:r>
              <a:rPr lang="en-GB" sz="1800" dirty="0" smtClean="0"/>
              <a:t>impairment, </a:t>
            </a:r>
            <a:r>
              <a:rPr lang="en-GB" sz="1800" dirty="0"/>
              <a:t>as manifested by at least two of the following, occurring within a 12-month period:</a:t>
            </a:r>
          </a:p>
          <a:p>
            <a:pPr marL="722313" indent="-192088"/>
            <a:r>
              <a:rPr lang="en-GB" sz="1800" dirty="0"/>
              <a:t>1. Alcohol is often taken in larger amounts </a:t>
            </a:r>
            <a:r>
              <a:rPr lang="en-GB" sz="1800" dirty="0" smtClean="0"/>
              <a:t>over </a:t>
            </a:r>
            <a:r>
              <a:rPr lang="en-GB" sz="1800" dirty="0"/>
              <a:t>a longer </a:t>
            </a:r>
            <a:r>
              <a:rPr lang="en-GB" sz="1800" dirty="0" smtClean="0"/>
              <a:t>period.</a:t>
            </a:r>
            <a:endParaRPr lang="en-GB" sz="1800" dirty="0"/>
          </a:p>
          <a:p>
            <a:pPr marL="722313" indent="-192088"/>
            <a:r>
              <a:rPr lang="en-GB" sz="1800" dirty="0"/>
              <a:t>2. There is a persistent </a:t>
            </a:r>
            <a:r>
              <a:rPr lang="en-GB" sz="1800" dirty="0" smtClean="0"/>
              <a:t>desire control </a:t>
            </a:r>
            <a:r>
              <a:rPr lang="en-GB" sz="1800" dirty="0"/>
              <a:t>alcohol use.</a:t>
            </a:r>
          </a:p>
          <a:p>
            <a:pPr marL="722313" indent="-192088"/>
            <a:r>
              <a:rPr lang="en-GB" sz="1800" dirty="0"/>
              <a:t>3. A great deal of time is spent </a:t>
            </a:r>
            <a:r>
              <a:rPr lang="en-GB" sz="1800" dirty="0" smtClean="0"/>
              <a:t>to </a:t>
            </a:r>
            <a:r>
              <a:rPr lang="en-GB" sz="1800" dirty="0"/>
              <a:t>obtain </a:t>
            </a:r>
            <a:r>
              <a:rPr lang="en-GB" sz="1800" dirty="0" smtClean="0"/>
              <a:t>alcohol and use alcohol</a:t>
            </a:r>
            <a:r>
              <a:rPr lang="en-GB" sz="1800" dirty="0"/>
              <a:t>.</a:t>
            </a:r>
          </a:p>
          <a:p>
            <a:pPr marL="722313" indent="-192088"/>
            <a:r>
              <a:rPr lang="en-GB" sz="1800" dirty="0"/>
              <a:t>4. </a:t>
            </a:r>
            <a:r>
              <a:rPr lang="en-GB" sz="1800" dirty="0" smtClean="0"/>
              <a:t>Craving to </a:t>
            </a:r>
            <a:r>
              <a:rPr lang="en-GB" sz="1800" dirty="0"/>
              <a:t>use alcohol.</a:t>
            </a:r>
          </a:p>
          <a:p>
            <a:pPr marL="722313" indent="-192088"/>
            <a:r>
              <a:rPr lang="en-GB" sz="1800" dirty="0"/>
              <a:t>5. Recurrent alcohol use resulting in a failure to </a:t>
            </a:r>
            <a:r>
              <a:rPr lang="en-GB" sz="1800" dirty="0" smtClean="0"/>
              <a:t>fulfil work.</a:t>
            </a:r>
          </a:p>
          <a:p>
            <a:pPr marL="722313" indent="-192088"/>
            <a:r>
              <a:rPr lang="en-GB" sz="1800" dirty="0" smtClean="0"/>
              <a:t>7</a:t>
            </a:r>
            <a:r>
              <a:rPr lang="en-GB" sz="1800" dirty="0"/>
              <a:t>. Important </a:t>
            </a:r>
            <a:r>
              <a:rPr lang="en-GB" sz="1800" dirty="0" smtClean="0"/>
              <a:t>social activities are </a:t>
            </a:r>
            <a:r>
              <a:rPr lang="en-GB" sz="1800" dirty="0"/>
              <a:t>given up or reduced </a:t>
            </a:r>
            <a:r>
              <a:rPr lang="en-GB" sz="1800" dirty="0" smtClean="0"/>
              <a:t>because </a:t>
            </a:r>
            <a:r>
              <a:rPr lang="en-GB" sz="1800" dirty="0"/>
              <a:t>of alcohol use.</a:t>
            </a:r>
          </a:p>
          <a:p>
            <a:pPr marL="722313" indent="-192088"/>
            <a:r>
              <a:rPr lang="en-GB" sz="1800" dirty="0"/>
              <a:t>8. Recurrent alcohol use in situations </a:t>
            </a:r>
            <a:r>
              <a:rPr lang="en-GB" sz="1800" dirty="0" smtClean="0"/>
              <a:t>is </a:t>
            </a:r>
            <a:r>
              <a:rPr lang="en-GB" sz="1800" dirty="0"/>
              <a:t>physically </a:t>
            </a:r>
            <a:r>
              <a:rPr lang="en-GB" sz="1800" dirty="0" smtClean="0"/>
              <a:t>dangerous.</a:t>
            </a:r>
            <a:endParaRPr lang="en-GB" sz="1800" dirty="0"/>
          </a:p>
          <a:p>
            <a:pPr marL="722313" indent="-192088"/>
            <a:r>
              <a:rPr lang="en-GB" sz="1800" dirty="0" smtClean="0"/>
              <a:t>10</a:t>
            </a:r>
            <a:r>
              <a:rPr lang="en-GB" sz="1800" dirty="0"/>
              <a:t>. Tolerance, as defined by either of the following:</a:t>
            </a:r>
          </a:p>
          <a:p>
            <a:pPr marL="1362075" indent="-285750">
              <a:buFont typeface="Courier New" pitchFamily="49" charset="0"/>
              <a:buChar char="o"/>
            </a:pPr>
            <a:r>
              <a:rPr lang="en-GB" sz="1800" dirty="0"/>
              <a:t>a. A need </a:t>
            </a:r>
            <a:r>
              <a:rPr lang="en-GB" sz="1800" dirty="0" smtClean="0"/>
              <a:t>for </a:t>
            </a:r>
            <a:r>
              <a:rPr lang="en-GB" sz="1800" dirty="0"/>
              <a:t>increased amounts of alcohol to achieve </a:t>
            </a:r>
            <a:r>
              <a:rPr lang="en-GB" sz="1800" dirty="0" smtClean="0"/>
              <a:t>intoxication</a:t>
            </a:r>
            <a:endParaRPr lang="en-GB" sz="1800" dirty="0"/>
          </a:p>
          <a:p>
            <a:pPr marL="1362075" indent="-285750">
              <a:buFont typeface="Courier New" pitchFamily="49" charset="0"/>
              <a:buChar char="o"/>
            </a:pPr>
            <a:r>
              <a:rPr lang="en-GB" sz="1800" dirty="0"/>
              <a:t>b. D</a:t>
            </a:r>
            <a:r>
              <a:rPr lang="en-GB" sz="1800" dirty="0" smtClean="0"/>
              <a:t>iminished </a:t>
            </a:r>
            <a:r>
              <a:rPr lang="en-GB" sz="1800" dirty="0"/>
              <a:t>effect with continued use of the same amount of alcohol.</a:t>
            </a:r>
          </a:p>
          <a:p>
            <a:pPr marL="722313" indent="-192088"/>
            <a:r>
              <a:rPr lang="en-GB" sz="1800" dirty="0"/>
              <a:t>11. Withdrawal, as manifested by </a:t>
            </a:r>
            <a:r>
              <a:rPr lang="en-GB" sz="1800" dirty="0" smtClean="0"/>
              <a:t>the </a:t>
            </a:r>
            <a:r>
              <a:rPr lang="en-GB" sz="1800" dirty="0"/>
              <a:t>following:</a:t>
            </a:r>
          </a:p>
          <a:p>
            <a:pPr marL="1341438" indent="-265113">
              <a:buFont typeface="Courier New" pitchFamily="49" charset="0"/>
              <a:buChar char="o"/>
            </a:pPr>
            <a:r>
              <a:rPr lang="en-GB" sz="1800" dirty="0" smtClean="0"/>
              <a:t>b</a:t>
            </a:r>
            <a:r>
              <a:rPr lang="en-GB" sz="1800" dirty="0"/>
              <a:t>. Alcohol </a:t>
            </a:r>
            <a:r>
              <a:rPr lang="en-GB" sz="1800" dirty="0" smtClean="0"/>
              <a:t>is </a:t>
            </a:r>
            <a:r>
              <a:rPr lang="en-GB" sz="1800" dirty="0"/>
              <a:t>taken </a:t>
            </a:r>
            <a:r>
              <a:rPr lang="en-GB" sz="1800" dirty="0" smtClean="0"/>
              <a:t>to relieve </a:t>
            </a:r>
            <a:r>
              <a:rPr lang="en-GB" sz="1800" dirty="0"/>
              <a:t>or avoid withdrawal symptoms.</a:t>
            </a:r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56731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Alcohol Intoxication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685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Known as </a:t>
            </a:r>
            <a:r>
              <a:rPr lang="en-GB" sz="2000" b="1" dirty="0" smtClean="0"/>
              <a:t>Drunkenness</a:t>
            </a:r>
            <a:r>
              <a:rPr lang="en-GB" sz="2000" dirty="0" smtClean="0"/>
              <a:t> or </a:t>
            </a:r>
            <a:r>
              <a:rPr lang="en-GB" sz="2000" b="1" dirty="0" smtClean="0"/>
              <a:t>Alcohol Poisoning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Alcohol Intoxication is the negative behaviour and physical effects due to recent drinking of Alcohol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at Lower doses: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Mild sedation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Poor coordination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at higher doses: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Slurred speech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Trouble walking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Vomiting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at Extreme doses: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Respiratory depression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Coma 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Death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1744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Diagnostic Criteria for </a:t>
            </a:r>
            <a:r>
              <a:rPr lang="en-GB" sz="3600" b="1" dirty="0" smtClean="0">
                <a:solidFill>
                  <a:schemeClr val="tx1"/>
                </a:solidFill>
              </a:rPr>
              <a:t>Alcohol Intoxication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GB" dirty="0"/>
              <a:t>A. Recent ingestion of </a:t>
            </a:r>
            <a:r>
              <a:rPr lang="en-GB" dirty="0" smtClean="0"/>
              <a:t>alcohol</a:t>
            </a:r>
            <a:endParaRPr lang="en-GB" dirty="0"/>
          </a:p>
          <a:p>
            <a:pPr>
              <a:buFont typeface="Wingdings" pitchFamily="2" charset="2"/>
              <a:buChar char="v"/>
            </a:pPr>
            <a:r>
              <a:rPr lang="en-GB" dirty="0"/>
              <a:t>B. Clinically significant problematic </a:t>
            </a:r>
            <a:r>
              <a:rPr lang="en-GB" dirty="0" smtClean="0"/>
              <a:t>behavioural </a:t>
            </a:r>
            <a:r>
              <a:rPr lang="en-GB" dirty="0"/>
              <a:t>or psychological changes </a:t>
            </a:r>
            <a:endParaRPr lang="en-GB" dirty="0" smtClean="0"/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C</a:t>
            </a:r>
            <a:r>
              <a:rPr lang="en-GB" dirty="0"/>
              <a:t>. One (or more) of the following signs or symptoms developing during, or shortly </a:t>
            </a:r>
            <a:r>
              <a:rPr lang="en-GB" dirty="0" smtClean="0"/>
              <a:t>after alcohol </a:t>
            </a:r>
            <a:r>
              <a:rPr lang="en-GB" dirty="0"/>
              <a:t>use:</a:t>
            </a:r>
          </a:p>
          <a:p>
            <a:pPr marL="722313" indent="-279400"/>
            <a:r>
              <a:rPr lang="en-GB" dirty="0"/>
              <a:t>1. Slurred </a:t>
            </a:r>
            <a:r>
              <a:rPr lang="en-GB" dirty="0" smtClean="0"/>
              <a:t>speech</a:t>
            </a:r>
            <a:endParaRPr lang="en-GB" dirty="0"/>
          </a:p>
          <a:p>
            <a:pPr marL="722313" indent="-279400"/>
            <a:r>
              <a:rPr lang="en-GB" dirty="0"/>
              <a:t>2. </a:t>
            </a:r>
            <a:r>
              <a:rPr lang="en-GB" dirty="0" smtClean="0"/>
              <a:t>Incoordination</a:t>
            </a:r>
            <a:endParaRPr lang="en-GB" dirty="0"/>
          </a:p>
          <a:p>
            <a:pPr marL="722313" indent="-279400"/>
            <a:r>
              <a:rPr lang="en-GB" dirty="0"/>
              <a:t>3. Unsteady </a:t>
            </a:r>
            <a:r>
              <a:rPr lang="en-GB" dirty="0" smtClean="0"/>
              <a:t>gait</a:t>
            </a:r>
            <a:endParaRPr lang="en-GB" dirty="0"/>
          </a:p>
          <a:p>
            <a:pPr marL="722313" indent="-279400"/>
            <a:r>
              <a:rPr lang="en-GB" dirty="0"/>
              <a:t>4. </a:t>
            </a:r>
            <a:r>
              <a:rPr lang="en-GB" dirty="0" smtClean="0"/>
              <a:t>Nystagmus</a:t>
            </a:r>
            <a:endParaRPr lang="en-GB" dirty="0"/>
          </a:p>
          <a:p>
            <a:pPr marL="722313" indent="-279400"/>
            <a:r>
              <a:rPr lang="en-GB" dirty="0"/>
              <a:t>5. Impairment in attention or </a:t>
            </a:r>
            <a:r>
              <a:rPr lang="en-GB" dirty="0" smtClean="0"/>
              <a:t>memory</a:t>
            </a:r>
            <a:endParaRPr lang="en-GB" dirty="0"/>
          </a:p>
          <a:p>
            <a:pPr marL="722313" indent="-279400"/>
            <a:r>
              <a:rPr lang="en-GB" dirty="0"/>
              <a:t>6. Stupor or </a:t>
            </a:r>
            <a:r>
              <a:rPr lang="en-GB" dirty="0" smtClean="0"/>
              <a:t>coma</a:t>
            </a:r>
            <a:endParaRPr lang="en-GB" dirty="0"/>
          </a:p>
          <a:p>
            <a:pPr>
              <a:buFont typeface="Wingdings" pitchFamily="2" charset="2"/>
              <a:buChar char="v"/>
            </a:pPr>
            <a:r>
              <a:rPr lang="en-GB" dirty="0"/>
              <a:t>D. The signs or symptoms are not attributable to another medical condition and are not better</a:t>
            </a:r>
          </a:p>
          <a:p>
            <a:pPr marL="722313" indent="-279400"/>
            <a:r>
              <a:rPr lang="en-GB" dirty="0"/>
              <a:t>explained by another mental disorder, including intoxication with another substance.</a:t>
            </a:r>
          </a:p>
        </p:txBody>
      </p:sp>
    </p:spTree>
    <p:extLst>
      <p:ext uri="{BB962C8B-B14F-4D97-AF65-F5344CB8AC3E}">
        <p14:creationId xmlns:p14="http://schemas.microsoft.com/office/powerpoint/2010/main" val="2319965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Alcohol Withdrawa</a:t>
            </a:r>
            <a:r>
              <a:rPr lang="en-GB" sz="4000" dirty="0" smtClean="0">
                <a:solidFill>
                  <a:schemeClr val="tx1"/>
                </a:solidFill>
              </a:rPr>
              <a:t>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5272" y="1711349"/>
            <a:ext cx="685110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Set of symptoms that can occur following a reduction in Alcohol use after period of excessive use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include anxiety, shakiness, sweating, vomiting, fast heart rate, and mild fever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More severe symptoms include Seizures, Seeing or Hearing things that others do not.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Symptoms typically begin around six hours following last drink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Worst at 24 to 72 hours and improve by seven days</a:t>
            </a:r>
          </a:p>
          <a:p>
            <a:pPr>
              <a:buFont typeface="Wingdings" pitchFamily="2" charset="2"/>
              <a:buChar char="v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0968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2304</Words>
  <Application>Microsoft Office PowerPoint</Application>
  <PresentationFormat>On-screen Show (4:3)</PresentationFormat>
  <Paragraphs>326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PowerPoint Presentation</vt:lpstr>
      <vt:lpstr>PowerPoint Presentation</vt:lpstr>
      <vt:lpstr>1-Alcohol-Related Disorders</vt:lpstr>
      <vt:lpstr>Alcohol Use Disorder</vt:lpstr>
      <vt:lpstr>Diagnostic Criteria for Alcohol Use Disorder </vt:lpstr>
      <vt:lpstr>Alcohol Intoxication</vt:lpstr>
      <vt:lpstr>Diagnostic Criteria for Alcohol Intoxication</vt:lpstr>
      <vt:lpstr>Alcohol Withdrawal</vt:lpstr>
      <vt:lpstr>Diagnostic Criteria for Alcohol Withdrawal</vt:lpstr>
      <vt:lpstr>2-Caffeine-Related Disorders</vt:lpstr>
      <vt:lpstr>Caffeine Intoxication</vt:lpstr>
      <vt:lpstr>Diagnostic Criteria for Caffeine Intoxication</vt:lpstr>
      <vt:lpstr>Caffeine Withdrawal</vt:lpstr>
      <vt:lpstr>Diagnostic Criteria for Caffeine Withdrawal</vt:lpstr>
      <vt:lpstr>3-Cannabis-Related Disorders</vt:lpstr>
      <vt:lpstr> Cannabis Use Disorder </vt:lpstr>
      <vt:lpstr> Diagnostic Criteria for Cannabis Use Disorder </vt:lpstr>
      <vt:lpstr>Cannabis Intoxication</vt:lpstr>
      <vt:lpstr>Diagnostic Criteria for Cannabis Intoxication</vt:lpstr>
      <vt:lpstr>Cannabis Withdrawal</vt:lpstr>
      <vt:lpstr>Diagnostic Criteria for Cannabis Withdrawal</vt:lpstr>
      <vt:lpstr>4-Opioid-Related Disorders</vt:lpstr>
      <vt:lpstr>Opioid Use Disorder</vt:lpstr>
      <vt:lpstr>Diagnostic Criteria for Opioid Use Disorder</vt:lpstr>
      <vt:lpstr>Opioid Intoxication</vt:lpstr>
      <vt:lpstr>Diagnostic Criteria for Opioid Intoxication</vt:lpstr>
      <vt:lpstr>Opioid Withdrawal</vt:lpstr>
      <vt:lpstr>Diagnostic Criteria for Opioid Withdrawal</vt:lpstr>
      <vt:lpstr>5-Tobacco-Related Disorders</vt:lpstr>
      <vt:lpstr>Tobacco Use Disorder</vt:lpstr>
      <vt:lpstr>Diagnostic Criteria for Tobacco Use Disorder</vt:lpstr>
      <vt:lpstr>Presented By: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SUBSTANCE-RELATED DISORDERS</dc:title>
  <dc:creator>Tariq Fareed</dc:creator>
  <cp:lastModifiedBy>Tariq Fareed</cp:lastModifiedBy>
  <cp:revision>60</cp:revision>
  <dcterms:created xsi:type="dcterms:W3CDTF">2020-03-29T03:54:20Z</dcterms:created>
  <dcterms:modified xsi:type="dcterms:W3CDTF">2020-03-30T07:08:39Z</dcterms:modified>
</cp:coreProperties>
</file>